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media/image113.jpg" ContentType="image/gif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  <p:sldMasterId id="2147483689" r:id="rId2"/>
    <p:sldMasterId id="2147483690" r:id="rId3"/>
  </p:sldMasterIdLst>
  <p:notesMasterIdLst>
    <p:notesMasterId r:id="rId173"/>
  </p:notesMasterIdLst>
  <p:sldIdLst>
    <p:sldId id="372" r:id="rId4"/>
    <p:sldId id="257" r:id="rId5"/>
    <p:sldId id="258" r:id="rId6"/>
    <p:sldId id="377" r:id="rId7"/>
    <p:sldId id="416" r:id="rId8"/>
    <p:sldId id="374" r:id="rId9"/>
    <p:sldId id="375" r:id="rId10"/>
    <p:sldId id="391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79" r:id="rId20"/>
    <p:sldId id="380" r:id="rId21"/>
    <p:sldId id="381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382" r:id="rId31"/>
    <p:sldId id="383" r:id="rId32"/>
    <p:sldId id="280" r:id="rId33"/>
    <p:sldId id="376" r:id="rId34"/>
    <p:sldId id="281" r:id="rId35"/>
    <p:sldId id="386" r:id="rId36"/>
    <p:sldId id="385" r:id="rId37"/>
    <p:sldId id="384" r:id="rId38"/>
    <p:sldId id="387" r:id="rId39"/>
    <p:sldId id="283" r:id="rId40"/>
    <p:sldId id="388" r:id="rId41"/>
    <p:sldId id="284" r:id="rId42"/>
    <p:sldId id="286" r:id="rId43"/>
    <p:sldId id="389" r:id="rId44"/>
    <p:sldId id="285" r:id="rId45"/>
    <p:sldId id="287" r:id="rId46"/>
    <p:sldId id="390" r:id="rId47"/>
    <p:sldId id="288" r:id="rId48"/>
    <p:sldId id="399" r:id="rId49"/>
    <p:sldId id="400" r:id="rId50"/>
    <p:sldId id="427" r:id="rId51"/>
    <p:sldId id="398" r:id="rId52"/>
    <p:sldId id="396" r:id="rId53"/>
    <p:sldId id="397" r:id="rId54"/>
    <p:sldId id="393" r:id="rId55"/>
    <p:sldId id="394" r:id="rId56"/>
    <p:sldId id="315" r:id="rId57"/>
    <p:sldId id="316" r:id="rId58"/>
    <p:sldId id="317" r:id="rId59"/>
    <p:sldId id="318" r:id="rId60"/>
    <p:sldId id="321" r:id="rId61"/>
    <p:sldId id="322" r:id="rId62"/>
    <p:sldId id="319" r:id="rId63"/>
    <p:sldId id="426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401" r:id="rId75"/>
    <p:sldId id="428" r:id="rId76"/>
    <p:sldId id="337" r:id="rId77"/>
    <p:sldId id="338" r:id="rId78"/>
    <p:sldId id="339" r:id="rId79"/>
    <p:sldId id="402" r:id="rId80"/>
    <p:sldId id="340" r:id="rId81"/>
    <p:sldId id="403" r:id="rId82"/>
    <p:sldId id="429" r:id="rId83"/>
    <p:sldId id="370" r:id="rId84"/>
    <p:sldId id="365" r:id="rId85"/>
    <p:sldId id="366" r:id="rId86"/>
    <p:sldId id="367" r:id="rId87"/>
    <p:sldId id="368" r:id="rId88"/>
    <p:sldId id="369" r:id="rId89"/>
    <p:sldId id="404" r:id="rId90"/>
    <p:sldId id="430" r:id="rId91"/>
    <p:sldId id="289" r:id="rId92"/>
    <p:sldId id="290" r:id="rId93"/>
    <p:sldId id="291" r:id="rId94"/>
    <p:sldId id="292" r:id="rId95"/>
    <p:sldId id="293" r:id="rId96"/>
    <p:sldId id="294" r:id="rId97"/>
    <p:sldId id="295" r:id="rId98"/>
    <p:sldId id="296" r:id="rId99"/>
    <p:sldId id="406" r:id="rId100"/>
    <p:sldId id="431" r:id="rId101"/>
    <p:sldId id="439" r:id="rId102"/>
    <p:sldId id="297" r:id="rId103"/>
    <p:sldId id="299" r:id="rId104"/>
    <p:sldId id="434" r:id="rId105"/>
    <p:sldId id="435" r:id="rId106"/>
    <p:sldId id="298" r:id="rId107"/>
    <p:sldId id="300" r:id="rId108"/>
    <p:sldId id="301" r:id="rId109"/>
    <p:sldId id="302" r:id="rId110"/>
    <p:sldId id="303" r:id="rId111"/>
    <p:sldId id="407" r:id="rId112"/>
    <p:sldId id="433" r:id="rId113"/>
    <p:sldId id="304" r:id="rId114"/>
    <p:sldId id="308" r:id="rId115"/>
    <p:sldId id="309" r:id="rId116"/>
    <p:sldId id="310" r:id="rId117"/>
    <p:sldId id="311" r:id="rId118"/>
    <p:sldId id="312" r:id="rId119"/>
    <p:sldId id="314" r:id="rId120"/>
    <p:sldId id="408" r:id="rId121"/>
    <p:sldId id="443" r:id="rId122"/>
    <p:sldId id="341" r:id="rId123"/>
    <p:sldId id="342" r:id="rId124"/>
    <p:sldId id="343" r:id="rId125"/>
    <p:sldId id="344" r:id="rId126"/>
    <p:sldId id="345" r:id="rId127"/>
    <p:sldId id="346" r:id="rId128"/>
    <p:sldId id="423" r:id="rId129"/>
    <p:sldId id="418" r:id="rId130"/>
    <p:sldId id="419" r:id="rId131"/>
    <p:sldId id="420" r:id="rId132"/>
    <p:sldId id="421" r:id="rId133"/>
    <p:sldId id="422" r:id="rId134"/>
    <p:sldId id="440" r:id="rId135"/>
    <p:sldId id="424" r:id="rId136"/>
    <p:sldId id="441" r:id="rId137"/>
    <p:sldId id="442" r:id="rId138"/>
    <p:sldId id="333" r:id="rId139"/>
    <p:sldId id="334" r:id="rId140"/>
    <p:sldId id="335" r:id="rId141"/>
    <p:sldId id="336" r:id="rId142"/>
    <p:sldId id="444" r:id="rId143"/>
    <p:sldId id="409" r:id="rId144"/>
    <p:sldId id="451" r:id="rId145"/>
    <p:sldId id="452" r:id="rId146"/>
    <p:sldId id="453" r:id="rId147"/>
    <p:sldId id="454" r:id="rId148"/>
    <p:sldId id="455" r:id="rId149"/>
    <p:sldId id="456" r:id="rId150"/>
    <p:sldId id="457" r:id="rId151"/>
    <p:sldId id="458" r:id="rId152"/>
    <p:sldId id="459" r:id="rId153"/>
    <p:sldId id="460" r:id="rId154"/>
    <p:sldId id="461" r:id="rId155"/>
    <p:sldId id="462" r:id="rId156"/>
    <p:sldId id="463" r:id="rId157"/>
    <p:sldId id="464" r:id="rId158"/>
    <p:sldId id="347" r:id="rId159"/>
    <p:sldId id="348" r:id="rId160"/>
    <p:sldId id="349" r:id="rId161"/>
    <p:sldId id="350" r:id="rId162"/>
    <p:sldId id="360" r:id="rId163"/>
    <p:sldId id="361" r:id="rId164"/>
    <p:sldId id="362" r:id="rId165"/>
    <p:sldId id="351" r:id="rId166"/>
    <p:sldId id="446" r:id="rId167"/>
    <p:sldId id="447" r:id="rId168"/>
    <p:sldId id="354" r:id="rId169"/>
    <p:sldId id="449" r:id="rId170"/>
    <p:sldId id="450" r:id="rId171"/>
    <p:sldId id="363" r:id="rId17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4"/>
      <p:bold r:id="rId175"/>
    </p:embeddedFont>
    <p:embeddedFont>
      <p:font typeface="黑体" panose="02010609060101010101" pitchFamily="49" charset="-122"/>
      <p:regular r:id="rId176"/>
    </p:embeddedFont>
    <p:embeddedFont>
      <p:font typeface="等线" panose="02010600030101010101" pitchFamily="2" charset="-122"/>
      <p:regular r:id="rId177"/>
      <p:bold r:id="rId178"/>
    </p:embeddedFont>
    <p:embeddedFont>
      <p:font typeface="Raleway" panose="020B0604020202020204" charset="0"/>
      <p:regular r:id="rId179"/>
      <p:bold r:id="rId180"/>
      <p:italic r:id="rId181"/>
      <p:boldItalic r:id="rId182"/>
    </p:embeddedFont>
    <p:embeddedFont>
      <p:font typeface="Proxima Nova" panose="020B0604020202020204" charset="0"/>
      <p:regular r:id="rId183"/>
      <p:bold r:id="rId184"/>
      <p:italic r:id="rId185"/>
      <p:boldItalic r:id="rId186"/>
    </p:embeddedFont>
    <p:embeddedFont>
      <p:font typeface="Calibri" panose="020F0502020204030204" pitchFamily="34" charset="0"/>
      <p:regular r:id="rId187"/>
      <p:bold r:id="rId188"/>
      <p:italic r:id="rId189"/>
      <p:boldItalic r:id="rId1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18E"/>
    <a:srgbClr val="E9EDEE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513" autoAdjust="0"/>
  </p:normalViewPr>
  <p:slideViewPr>
    <p:cSldViewPr snapToGrid="0">
      <p:cViewPr varScale="1">
        <p:scale>
          <a:sx n="100" d="100"/>
          <a:sy n="100" d="100"/>
        </p:scale>
        <p:origin x="372" y="78"/>
      </p:cViewPr>
      <p:guideLst/>
    </p:cSldViewPr>
  </p:slideViewPr>
  <p:outlineViewPr>
    <p:cViewPr>
      <p:scale>
        <a:sx n="33" d="100"/>
        <a:sy n="33" d="100"/>
      </p:scale>
      <p:origin x="0" y="-60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presProps" Target="presProps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font" Target="fonts/font8.fntdata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viewProps" Target="viewProps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font" Target="fonts/font9.fntdata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theme" Target="theme/theme1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font" Target="fonts/font15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font" Target="fonts/font5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notesMaster" Target="notesMasters/notesMaster1.xml"/><Relationship Id="rId194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font" Target="fonts/font11.fntdata"/><Relationship Id="rId189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font" Target="fonts/font1.fntdata"/><Relationship Id="rId179" Type="http://schemas.openxmlformats.org/officeDocument/2006/relationships/font" Target="fonts/font6.fntdata"/><Relationship Id="rId190" Type="http://schemas.openxmlformats.org/officeDocument/2006/relationships/font" Target="fonts/font17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font" Target="fonts/font7.fntdata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font" Target="fonts/font2.fntdata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font" Target="fonts/font13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font" Target="fonts/font3.fntdata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font" Target="fonts/font4.fntdata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49002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可再升級（等形象出來）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707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38511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96281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1856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918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5482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2431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改照片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///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還有電機圖片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46434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缺照片（添加）外接感測器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35849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1218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70720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436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19003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05703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電位器和電機驅動模組的結合？照片？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提示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0062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675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Shape 8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13170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24183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422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1133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0830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5351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795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81492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667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932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Shape 1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5446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Shape 1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87440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21864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Shape 1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4810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0" name="Shape 1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66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0251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3813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44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6156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47470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44477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Shape 1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8623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Shape 1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13468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Shape 1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51744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Shape 1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75865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0" name="Shape 1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640985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6" name="Shape 1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90567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Shape 1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035985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223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692163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Shape 1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46722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6982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1195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4868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9448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96500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322241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6537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24106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2825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????????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確定內容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978499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812239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64825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96780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40380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402746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43202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Shape 1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30315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Shape 1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42093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9" name="Shape 1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34915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7" name="Shape 1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6042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截圖替換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8374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9495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Shape 1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43683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8353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4" name="Shape 1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95005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865159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Shape 1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57483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5" name="Shape 1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9627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Shape 1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48691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Shape 1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96004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Shape 1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343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截圖替換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5169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截圖替換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2928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截圖替換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3153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131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截圖出處？替換？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451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截圖替換（網站沒有簡體版）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5870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6313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5870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9842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192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8352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4988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刪除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0701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刪除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700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是否對“本資料將運用</a:t>
            </a:r>
            <a:r>
              <a:rPr lang="en-US" altLang="zh-CN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Cocoblockly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針對不同的電子模組進行程式設計”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6609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刪除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566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還需要整理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990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2962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499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93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9365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2090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5000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571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截圖替換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37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????????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1664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截圖替換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3456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圖替換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380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CN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lockly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有很大問題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875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573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2340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6127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944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66229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1664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5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舵機轉接模組？？？？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52270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9791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7362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780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054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Shape 9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65424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60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3821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957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68596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3" name="Shape 9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舵機轉接模組？？？？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18239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Shape 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35546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Shape 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6371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909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9954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668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50271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5" name="Shape 10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9966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06871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Shape 10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60538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985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66488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Shape 10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6951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61047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08765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02921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49879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10450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2" name="Shape 1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06941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7819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27131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4511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舵機轉接模組？？？？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95324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198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3941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587375" y="612775"/>
            <a:ext cx="5446713" cy="3063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62077" y="3880690"/>
            <a:ext cx="52965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16000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587375" y="612775"/>
            <a:ext cx="5446713" cy="3063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Shape 689"/>
          <p:cNvSpPr txBox="1">
            <a:spLocks noGrp="1"/>
          </p:cNvSpPr>
          <p:nvPr>
            <p:ph type="body" idx="1"/>
          </p:nvPr>
        </p:nvSpPr>
        <p:spPr>
          <a:xfrm>
            <a:off x="662077" y="3880690"/>
            <a:ext cx="52965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21846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587375" y="612775"/>
            <a:ext cx="5446713" cy="3063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62077" y="3880690"/>
            <a:ext cx="52965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9019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587375" y="612775"/>
            <a:ext cx="5446713" cy="3063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62077" y="3880690"/>
            <a:ext cx="52965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68436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 noRot="1" noChangeAspect="1"/>
          </p:cNvSpPr>
          <p:nvPr>
            <p:ph type="sldImg" idx="2"/>
          </p:nvPr>
        </p:nvSpPr>
        <p:spPr>
          <a:xfrm>
            <a:off x="587375" y="612775"/>
            <a:ext cx="5446713" cy="3063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Shape 720"/>
          <p:cNvSpPr txBox="1">
            <a:spLocks noGrp="1"/>
          </p:cNvSpPr>
          <p:nvPr>
            <p:ph type="body" idx="1"/>
          </p:nvPr>
        </p:nvSpPr>
        <p:spPr>
          <a:xfrm>
            <a:off x="662077" y="3880690"/>
            <a:ext cx="52965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0959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7183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868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4697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40121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33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1782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6500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997159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23361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4816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4548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27872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6604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83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 l="31882" t="8095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Shape 10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Shape 10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Shape 1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6" name="Shape 1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Shape 118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43602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rgbClr val="E9EDEE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-1"/>
            <a:ext cx="9144000" cy="4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Shape 138"/>
          <p:cNvGrpSpPr/>
          <p:nvPr/>
        </p:nvGrpSpPr>
        <p:grpSpPr>
          <a:xfrm>
            <a:off x="830389" y="1191181"/>
            <a:ext cx="745804" cy="45900"/>
            <a:chOff x="-1" y="-73"/>
            <a:chExt cx="745804" cy="45900"/>
          </a:xfrm>
        </p:grpSpPr>
        <p:sp>
          <p:nvSpPr>
            <p:cNvPr id="139" name="Shape 139"/>
            <p:cNvSpPr/>
            <p:nvPr/>
          </p:nvSpPr>
          <p:spPr>
            <a:xfrm rot="-5400000">
              <a:off x="536403" y="-163573"/>
              <a:ext cx="45900" cy="37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164999" y="-165073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729626" y="317289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721225" y="2781724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830389" y="4169057"/>
            <a:ext cx="745804" cy="45900"/>
            <a:chOff x="-1" y="-73"/>
            <a:chExt cx="745804" cy="45900"/>
          </a:xfrm>
        </p:grpSpPr>
        <p:sp>
          <p:nvSpPr>
            <p:cNvPr id="163" name="Shape 163"/>
            <p:cNvSpPr/>
            <p:nvPr/>
          </p:nvSpPr>
          <p:spPr>
            <a:xfrm rot="-5400000">
              <a:off x="536403" y="-163573"/>
              <a:ext cx="45900" cy="37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 rot="-5400000">
              <a:off x="164999" y="-165073"/>
              <a:ext cx="45900" cy="3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29450" y="864299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Shape 169"/>
          <p:cNvGrpSpPr/>
          <p:nvPr/>
        </p:nvGrpSpPr>
        <p:grpSpPr>
          <a:xfrm>
            <a:off x="830389" y="1191181"/>
            <a:ext cx="745804" cy="45900"/>
            <a:chOff x="-1" y="-73"/>
            <a:chExt cx="745804" cy="45900"/>
          </a:xfrm>
        </p:grpSpPr>
        <p:sp>
          <p:nvSpPr>
            <p:cNvPr id="170" name="Shape 170"/>
            <p:cNvSpPr/>
            <p:nvPr/>
          </p:nvSpPr>
          <p:spPr>
            <a:xfrm rot="-5400000">
              <a:off x="536403" y="-163573"/>
              <a:ext cx="45900" cy="37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-5400000">
              <a:off x="164999" y="-165073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724949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5174224" y="1352624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724949" y="4372550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 number">
    <p:bg>
      <p:bgPr>
        <a:solidFill>
          <a:srgbClr val="1A9988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Shape 180"/>
          <p:cNvGrpSpPr/>
          <p:nvPr/>
        </p:nvGrpSpPr>
        <p:grpSpPr>
          <a:xfrm>
            <a:off x="830389" y="4169057"/>
            <a:ext cx="745804" cy="45900"/>
            <a:chOff x="-1" y="-73"/>
            <a:chExt cx="745804" cy="45900"/>
          </a:xfrm>
        </p:grpSpPr>
        <p:sp>
          <p:nvSpPr>
            <p:cNvPr id="181" name="Shape 181"/>
            <p:cNvSpPr/>
            <p:nvPr/>
          </p:nvSpPr>
          <p:spPr>
            <a:xfrm rot="-5400000">
              <a:off x="536403" y="-163573"/>
              <a:ext cx="45900" cy="37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 rot="-5400000">
              <a:off x="164999" y="-165073"/>
              <a:ext cx="45900" cy="3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Raleway"/>
              <a:buNone/>
              <a:defRPr sz="8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29450" y="2272887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  <p:grpSp>
        <p:nvGrpSpPr>
          <p:cNvPr id="196" name="Shape 19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7" name="Shape 19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Shape 19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  <p:grpSp>
        <p:nvGrpSpPr>
          <p:cNvPr id="204" name="Shape 20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5" name="Shape 20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Shape 208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09" name="Shape 20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7" name="Shape 217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Shape 219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220" name="Shape 220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221" name="Shape 221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4" name="Shape 224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Shape 225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Shape 2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8" name="Shape 2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5" name="Shape 2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Shape 2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3" name="Shape 2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Shape 2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2" name="Shape 2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Shape 26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2" name="Shape 2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Shape 2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6" name="Shape 2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Shape 28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6" name="Shape 2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Shape 29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6" name="Shape 29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Shape 30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07" name="Shape 30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Shape 309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Shape 3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Shape 45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47" name="Shape 4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" name="Shape 55" descr="Component Detail"/>
          <p:cNvPicPr preferRelativeResize="0"/>
          <p:nvPr/>
        </p:nvPicPr>
        <p:blipFill rotWithShape="1">
          <a:blip r:embed="rId2">
            <a:alphaModFix/>
          </a:blip>
          <a:srcRect b="25075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Shape 57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58" name="Shape 58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59" name="Shape 59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60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2" name="Shape 62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Shape 6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7" name="Shape 6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Shape 8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49" t="12064" r="54351" b="26445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Shape 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-1"/>
            <a:ext cx="9144000" cy="4878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Shape 125"/>
          <p:cNvGrpSpPr/>
          <p:nvPr/>
        </p:nvGrpSpPr>
        <p:grpSpPr>
          <a:xfrm>
            <a:off x="830389" y="1191181"/>
            <a:ext cx="745804" cy="45900"/>
            <a:chOff x="-1" y="-73"/>
            <a:chExt cx="745804" cy="45900"/>
          </a:xfrm>
        </p:grpSpPr>
        <p:sp>
          <p:nvSpPr>
            <p:cNvPr id="126" name="Shape 126"/>
            <p:cNvSpPr/>
            <p:nvPr/>
          </p:nvSpPr>
          <p:spPr>
            <a:xfrm rot="-5400000">
              <a:off x="536403" y="-163573"/>
              <a:ext cx="45900" cy="37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164999" y="-165073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■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742132" y="4779025"/>
            <a:ext cx="342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://cocorobo.h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31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jpg"/><Relationship Id="rId5" Type="http://schemas.openxmlformats.org/officeDocument/2006/relationships/image" Target="../media/image169.jpg"/><Relationship Id="rId4" Type="http://schemas.openxmlformats.org/officeDocument/2006/relationships/image" Target="../media/image16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2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3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26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7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29.jp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91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14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robo.hk/downloads/robotcar_bluetooth.apk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robo.hk/downloads/robotcar_bluetooth.apk" TargetMode="Externa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6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0.png"/><Relationship Id="rId9" Type="http://schemas.openxmlformats.org/officeDocument/2006/relationships/image" Target="../media/image22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6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corobo.hk/cocoblockly/dev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hyperlink" Target="http://cocorobo.hk/online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2.jp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jp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robo.hk/downloads/bluetooth_light_control.apk" TargetMode="Externa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jp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jp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mailto:it@cocorobo.hk" TargetMode="Externa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6.xml"/><Relationship Id="rId5" Type="http://schemas.openxmlformats.org/officeDocument/2006/relationships/slide" Target="slide31.xml"/><Relationship Id="rId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robolabs.gitbooks.io/cocoblockly/content/uploader-xia-zai-ji-an-zhuang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ocorobo.hk/cocoblockly/dev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ocorobo.hk/cocoblockly/dev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jp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68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13.jpg"/><Relationship Id="rId4" Type="http://schemas.openxmlformats.org/officeDocument/2006/relationships/image" Target="../media/image17.jpg"/><Relationship Id="rId9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7.pn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2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1"/>
            <a:ext cx="9144000" cy="568960"/>
            <a:chOff x="0" y="0"/>
            <a:chExt cx="9144000" cy="56896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83" b="71555"/>
            <a:stretch/>
          </p:blipFill>
          <p:spPr>
            <a:xfrm>
              <a:off x="0" y="0"/>
              <a:ext cx="9144000" cy="56896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0" y="0"/>
              <a:ext cx="9144000" cy="568960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8" name="Shape 318"/>
          <p:cNvSpPr txBox="1">
            <a:spLocks noGrp="1"/>
          </p:cNvSpPr>
          <p:nvPr>
            <p:ph type="ctrTitle"/>
          </p:nvPr>
        </p:nvSpPr>
        <p:spPr>
          <a:xfrm>
            <a:off x="816401" y="1395878"/>
            <a:ext cx="68454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CocoMod 電子模組及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CocoBlockly 使用教學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subTitle" idx="1"/>
          </p:nvPr>
        </p:nvSpPr>
        <p:spPr>
          <a:xfrm>
            <a:off x="729600" y="3669697"/>
            <a:ext cx="4631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Made with CocoMod™, Powered by CocoRobo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http://cocorobo.hk</a:t>
            </a:r>
            <a:r>
              <a:rPr lang="zh-CN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23" y="123824"/>
            <a:ext cx="1826964" cy="3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7472" y="2062425"/>
            <a:ext cx="2474899" cy="24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752" y="2062417"/>
            <a:ext cx="2474874" cy="2474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3461840" y="2032718"/>
            <a:ext cx="1648041" cy="80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</a:pPr>
            <a:r>
              <a:rPr lang="zh-CN" altLang="en-US" b="1" dirty="0" smtClean="0">
                <a:solidFill>
                  <a:srgbClr val="434343"/>
                </a:solidFill>
                <a:latin typeface="Lato"/>
                <a:sym typeface="Lato"/>
              </a:rPr>
              <a:t>電機驅動模組</a:t>
            </a:r>
            <a:endParaRPr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>
              <a:lnSpc>
                <a:spcPct val="140000"/>
              </a:lnSpc>
              <a:buClr>
                <a:srgbClr val="434343"/>
              </a:buClr>
              <a:buSzPts val="500"/>
              <a:buFont typeface="Arial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用來操控 </a:t>
            </a:r>
            <a:r>
              <a:rPr lang="en-US" altLang="zh-CN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Motor  (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電機</a:t>
            </a:r>
            <a:r>
              <a:rPr lang="en-US" altLang="zh-CN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的模組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522116" y="3558856"/>
            <a:ext cx="20268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</a:pPr>
            <a:r>
              <a:rPr lang="zh-CN" sz="1400" b="1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LED </a:t>
            </a:r>
            <a:r>
              <a:rPr lang="zh-CN" altLang="en-US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燈屏模組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r">
              <a:lnSpc>
                <a:spcPct val="140000"/>
              </a:lnSpc>
              <a:buClr>
                <a:srgbClr val="434343"/>
              </a:buClr>
              <a:buSzPts val="500"/>
              <a:buFont typeface="Arial"/>
              <a:buChar char="•"/>
            </a:pPr>
            <a:r>
              <a:rPr lang="zh-CN" altLang="en-US" sz="10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提供 </a:t>
            </a:r>
            <a:r>
              <a:rPr lang="en-US" altLang="zh-CN" sz="10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5x5=25 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個多彩 </a:t>
            </a:r>
            <a:r>
              <a:rPr lang="en-US" altLang="zh-CN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LED 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燈</a:t>
            </a:r>
          </a:p>
          <a:p>
            <a:pPr marL="171450" lvl="0" indent="-171450" algn="r">
              <a:lnSpc>
                <a:spcPct val="140000"/>
              </a:lnSpc>
              <a:buClr>
                <a:srgbClr val="434343"/>
              </a:buClr>
              <a:buSzPts val="500"/>
              <a:buFont typeface="Arial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有豐富的圖形繪製選擇</a:t>
            </a:r>
            <a:endParaRPr sz="1000" b="1" i="0" u="none" strike="noStrike" cap="none" dirty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9" name="Shape 409"/>
          <p:cNvCxnSpPr/>
          <p:nvPr/>
        </p:nvCxnSpPr>
        <p:spPr>
          <a:xfrm flipH="1">
            <a:off x="2836954" y="2440381"/>
            <a:ext cx="537000" cy="5370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10" name="Shape 410"/>
          <p:cNvCxnSpPr/>
          <p:nvPr/>
        </p:nvCxnSpPr>
        <p:spPr>
          <a:xfrm rot="10800000" flipH="1">
            <a:off x="5548916" y="3782206"/>
            <a:ext cx="526200" cy="5262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電子模組簡介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sp>
        <p:nvSpPr>
          <p:cNvPr id="10" name="灯片编号占位符 1"/>
          <p:cNvSpPr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10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6"/>
            <a:ext cx="9145650" cy="2849518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3" name="Shape 733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dirty="0" smtClean="0"/>
              <a:t>電機</a:t>
            </a: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驅動模組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4" name="Shape 734"/>
          <p:cNvSpPr txBox="1">
            <a:spLocks noGrp="1"/>
          </p:cNvSpPr>
          <p:nvPr>
            <p:ph type="subTitle" idx="4294967295"/>
          </p:nvPr>
        </p:nvSpPr>
        <p:spPr>
          <a:xfrm>
            <a:off x="729450" y="1968374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電機驅動模組設定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關於直流電機及杜邦綫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電機的接入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電機的正轉與反轉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電機</a:t>
            </a: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的速度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挑戰：使用電位元元元器控制電機速度</a:t>
            </a:r>
            <a:endParaRPr lang="en-US" altLang="zh-CN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拓展：移動的小車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dirty="0" smtClean="0"/>
              <a:t>電機</a:t>
            </a:r>
            <a:r>
              <a:rPr lang="zh-CN" altLang="en-US" dirty="0" smtClean="0"/>
              <a:t>驅動模組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ubTitle" idx="1"/>
          </p:nvPr>
        </p:nvSpPr>
        <p:spPr>
          <a:xfrm>
            <a:off x="730001" y="2039378"/>
            <a:ext cx="3599188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使用電機驅動模組之前，都需要進行初始化 </a:t>
            </a:r>
          </a:p>
          <a:p>
            <a:pPr marL="0" lv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 </a:t>
            </a:r>
            <a:r>
              <a:rPr lang="en-US" altLang="zh-CN" sz="1300" dirty="0" err="1">
                <a:solidFill>
                  <a:srgbClr val="000000"/>
                </a:solidFill>
              </a:rPr>
              <a:t>CocoBlockly</a:t>
            </a:r>
            <a:r>
              <a:rPr lang="en-US" altLang="zh-CN" sz="1300" dirty="0">
                <a:solidFill>
                  <a:srgbClr val="000000"/>
                </a:solidFill>
              </a:rPr>
              <a:t> </a:t>
            </a:r>
            <a:r>
              <a:rPr lang="zh-CN" altLang="en-US" sz="1300" dirty="0" smtClean="0">
                <a:solidFill>
                  <a:srgbClr val="000000"/>
                </a:solidFill>
              </a:rPr>
              <a:t>中，選擇「電機」，隨後將「電機驅動車設置」拖進工作區中，如下圖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lang="en-US" altLang="zh-CN" sz="1400" b="0" i="0" u="none" strike="noStrike" cap="none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101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35" y="3434240"/>
            <a:ext cx="1986230" cy="1087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224" y="672808"/>
            <a:ext cx="2097840" cy="390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877" y="1318650"/>
            <a:ext cx="2922230" cy="2914157"/>
          </a:xfrm>
          <a:prstGeom prst="rect">
            <a:avLst/>
          </a:prstGeom>
        </p:spPr>
      </p:pic>
      <p:cxnSp>
        <p:nvCxnSpPr>
          <p:cNvPr id="13" name="Shape 560"/>
          <p:cNvCxnSpPr/>
          <p:nvPr/>
        </p:nvCxnSpPr>
        <p:spPr>
          <a:xfrm>
            <a:off x="4329188" y="2612190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關於直流電機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ubTitle" idx="1"/>
          </p:nvPr>
        </p:nvSpPr>
        <p:spPr>
          <a:xfrm>
            <a:off x="730000" y="2039378"/>
            <a:ext cx="3599188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CN" altLang="en-US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直流電</a:t>
            </a:r>
            <a:r>
              <a:rPr lang="zh-CN" altLang="en-US" sz="1300" dirty="0" smtClean="0">
                <a:solidFill>
                  <a:srgbClr val="000000"/>
                </a:solidFill>
              </a:rPr>
              <a:t>機是指能將直流電能轉換成機械能（直流電動機）或將機械能轉換成直流電能（直流發電機）的旋轉電機。</a:t>
            </a:r>
            <a:endParaRPr lang="en-US" altLang="zh-CN" sz="13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直流電機具有優良的調速性和啓動性能。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50000"/>
              </a:lnSpc>
            </a:pPr>
            <a:endParaRPr lang="en-US" altLang="zh-CN" sz="1300" b="0" i="0" u="none" strike="noStrike" cap="none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lnSpc>
                <a:spcPct val="150000"/>
              </a:lnSpc>
            </a:pPr>
            <a:r>
              <a:rPr lang="zh-CN" altLang="en-US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生活中直流電機的使用十分廣泛，例如地鐵列車、造紙和印刷機械、高速電梯、起重機等等</a:t>
            </a:r>
            <a:endParaRPr lang="en-US" altLang="zh-CN" sz="1300" b="0" i="0" u="none" strike="noStrike" cap="none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102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" name="Shape 560"/>
          <p:cNvCxnSpPr/>
          <p:nvPr/>
        </p:nvCxnSpPr>
        <p:spPr>
          <a:xfrm>
            <a:off x="4329188" y="2612190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10" name="内容占位符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53" y="2339223"/>
            <a:ext cx="2156523" cy="215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734" y="825089"/>
            <a:ext cx="1634251" cy="1214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曲线连接符 11"/>
          <p:cNvCxnSpPr>
            <a:stCxn id="10" idx="2"/>
          </p:cNvCxnSpPr>
          <p:nvPr/>
        </p:nvCxnSpPr>
        <p:spPr>
          <a:xfrm rot="5400000">
            <a:off x="6325686" y="4225421"/>
            <a:ext cx="254105" cy="794755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851185" y="4603869"/>
            <a:ext cx="1204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solidFill>
                  <a:srgbClr val="C00000"/>
                </a:solidFill>
              </a:rPr>
              <a:t>工作原理示意圖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535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關於杜邦綫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ubTitle" idx="1"/>
          </p:nvPr>
        </p:nvSpPr>
        <p:spPr>
          <a:xfrm>
            <a:off x="730000" y="2039378"/>
            <a:ext cx="3599188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在電子行業中，杜邦綫可用於實驗板的引腳擴展，增加實驗項目，可以非常牢靠地和插針連接，無需焊接，可以快速進行電路試驗。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在電子模組的學習中，我們可以利用它連接</a:t>
            </a:r>
            <a:r>
              <a:rPr lang="en-US" altLang="zh-CN" sz="1300" dirty="0" err="1" smtClean="0">
                <a:solidFill>
                  <a:srgbClr val="000000"/>
                </a:solidFill>
              </a:rPr>
              <a:t>CocoMod</a:t>
            </a:r>
            <a:r>
              <a:rPr lang="zh-CN" altLang="en-US" sz="1300" dirty="0" smtClean="0">
                <a:solidFill>
                  <a:srgbClr val="000000"/>
                </a:solidFill>
              </a:rPr>
              <a:t>和外接配件，例如連接電機和電機驅動模組、連接舵機和舵機轉接模組、感測器和其它轉接模組。</a:t>
            </a:r>
            <a:endParaRPr lang="en-US" altLang="zh-CN" sz="1300" b="0" i="0" u="none" strike="noStrike" cap="none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103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" name="Shape 560"/>
          <p:cNvCxnSpPr/>
          <p:nvPr/>
        </p:nvCxnSpPr>
        <p:spPr>
          <a:xfrm>
            <a:off x="4329188" y="2612190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13" y="2787651"/>
            <a:ext cx="1443151" cy="1079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364" y="373227"/>
            <a:ext cx="2759240" cy="1970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389" y="2612190"/>
            <a:ext cx="1386913" cy="10374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84" y="3867151"/>
            <a:ext cx="1443151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dirty="0" smtClean="0"/>
              <a:t>電機</a:t>
            </a:r>
            <a:r>
              <a:rPr lang="zh-CN" altLang="en-US" dirty="0" smtClean="0"/>
              <a:t>的接入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0" name="Shape 740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9105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電機驅動模組上有兩個電機接入口，</a:t>
            </a:r>
            <a:endParaRPr sz="13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分別為 A 和 B，</a:t>
            </a:r>
            <a:endParaRPr sz="13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首先我們先將一個電機插到 A 上，不論方向</a:t>
            </a:r>
            <a:endParaRPr sz="1300" dirty="0">
              <a:solidFill>
                <a:srgbClr val="000000"/>
              </a:solidFill>
            </a:endParaRPr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0880" y="609110"/>
            <a:ext cx="2009230" cy="20030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104</a:t>
            </a:fld>
            <a:endParaRPr lang="zh-CN" altLang="en-US" dirty="0"/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" name="Shape 560"/>
          <p:cNvCxnSpPr/>
          <p:nvPr/>
        </p:nvCxnSpPr>
        <p:spPr>
          <a:xfrm>
            <a:off x="4329188" y="2612190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30025" r="26692" b="29481"/>
          <a:stretch/>
        </p:blipFill>
        <p:spPr>
          <a:xfrm>
            <a:off x="5378411" y="2987484"/>
            <a:ext cx="2794168" cy="1569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dirty="0" smtClean="0"/>
              <a:t>電機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的</a:t>
            </a:r>
            <a:r>
              <a:rPr lang="zh-CN" sz="30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接入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8" name="Shape 758"/>
          <p:cNvSpPr txBox="1">
            <a:spLocks noGrp="1"/>
          </p:cNvSpPr>
          <p:nvPr>
            <p:ph type="subTitle" idx="1"/>
          </p:nvPr>
        </p:nvSpPr>
        <p:spPr>
          <a:xfrm>
            <a:off x="724949" y="2146575"/>
            <a:ext cx="3489241" cy="213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注意：使用時只需要將電機上的「正極」和「負極」用杜邦線接入模組上的「A 」或「B」即可，因為有電機驅動微控制器，</a:t>
            </a:r>
            <a:r>
              <a:rPr lang="zh-CN" sz="1300" dirty="0" smtClean="0">
                <a:solidFill>
                  <a:srgbClr val="C00000"/>
                </a:solidFill>
              </a:rPr>
              <a:t>所以無論如何接入，只會導致電機「正向轉」或「反向轉」</a:t>
            </a:r>
            <a:r>
              <a:rPr lang="zh-CN" sz="1300" dirty="0" smtClean="0">
                <a:solidFill>
                  <a:srgbClr val="000000"/>
                </a:solidFill>
              </a:rPr>
              <a:t>，不會有短路的情況出現。</a:t>
            </a:r>
            <a:endParaRPr sz="1300" dirty="0">
              <a:solidFill>
                <a:srgbClr val="00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105</a:t>
            </a:fld>
            <a:endParaRPr lang="zh-CN" altLang="en-US" dirty="0"/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" name="Shape 560"/>
          <p:cNvCxnSpPr/>
          <p:nvPr/>
        </p:nvCxnSpPr>
        <p:spPr>
          <a:xfrm>
            <a:off x="4329188" y="2612190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30025" r="26692" b="29481"/>
          <a:stretch/>
        </p:blipFill>
        <p:spPr>
          <a:xfrm>
            <a:off x="5551131" y="709060"/>
            <a:ext cx="2794168" cy="15693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7" t="25877" r="21161" b="32050"/>
          <a:stretch/>
        </p:blipFill>
        <p:spPr>
          <a:xfrm>
            <a:off x="5551131" y="2987040"/>
            <a:ext cx="2916637" cy="16052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46800" y="709060"/>
            <a:ext cx="1016000" cy="6095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曲线连接符 10"/>
          <p:cNvCxnSpPr>
            <a:stCxn id="10" idx="2"/>
          </p:cNvCxnSpPr>
          <p:nvPr/>
        </p:nvCxnSpPr>
        <p:spPr>
          <a:xfrm rot="5400000">
            <a:off x="5758557" y="2090797"/>
            <a:ext cx="1668390" cy="124096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597"/>
          <p:cNvSpPr txBox="1">
            <a:spLocks/>
          </p:cNvSpPr>
          <p:nvPr/>
        </p:nvSpPr>
        <p:spPr>
          <a:xfrm>
            <a:off x="6602299" y="2403287"/>
            <a:ext cx="2541701" cy="41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反過來接入實現</a:t>
            </a:r>
            <a:r>
              <a:rPr lang="zh-CN" altLang="zh-CN" sz="1100" dirty="0" smtClean="0">
                <a:solidFill>
                  <a:srgbClr val="C00000"/>
                </a:solidFill>
              </a:rPr>
              <a:t>「正向轉」</a:t>
            </a:r>
            <a:r>
              <a:rPr lang="zh-CN" altLang="en-US" sz="1100" dirty="0" smtClean="0">
                <a:solidFill>
                  <a:srgbClr val="C00000"/>
                </a:solidFill>
              </a:rPr>
              <a:t>和</a:t>
            </a:r>
            <a:r>
              <a:rPr lang="zh-CN" altLang="zh-CN" sz="1100" dirty="0" smtClean="0">
                <a:solidFill>
                  <a:srgbClr val="C00000"/>
                </a:solidFill>
              </a:rPr>
              <a:t>反向轉」</a:t>
            </a:r>
            <a:endParaRPr lang="en-US" altLang="zh-CN" sz="1100" dirty="0" smtClean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22704" y="3027679"/>
            <a:ext cx="1016000" cy="6095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dirty="0" smtClean="0"/>
              <a:t>電機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的</a:t>
            </a:r>
            <a:r>
              <a:rPr lang="zh-CN" sz="30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接入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6" name="Shape 766"/>
          <p:cNvSpPr txBox="1">
            <a:spLocks noGrp="1"/>
          </p:cNvSpPr>
          <p:nvPr>
            <p:ph type="subTitle" idx="1"/>
          </p:nvPr>
        </p:nvSpPr>
        <p:spPr>
          <a:xfrm>
            <a:off x="730000" y="2213301"/>
            <a:ext cx="34335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同時，我們在電機驅動模組上設定了 4 組外接感測器</a:t>
            </a:r>
            <a:r>
              <a:rPr lang="zh-CN" altLang="en-US" sz="1300" dirty="0" smtClean="0">
                <a:solidFill>
                  <a:srgbClr val="000000"/>
                </a:solidFill>
              </a:rPr>
              <a:t>接</a:t>
            </a:r>
            <a:r>
              <a:rPr lang="zh-CN" sz="1300" dirty="0" smtClean="0">
                <a:solidFill>
                  <a:srgbClr val="000000"/>
                </a:solidFill>
              </a:rPr>
              <a:t>口，</a:t>
            </a:r>
            <a:r>
              <a:rPr lang="zh-CN" altLang="en-US" sz="1300" dirty="0" smtClean="0">
                <a:solidFill>
                  <a:srgbClr val="000000"/>
                </a:solidFill>
              </a:rPr>
              <a:t>可</a:t>
            </a:r>
            <a:r>
              <a:rPr lang="zh-CN" sz="1300" dirty="0" smtClean="0">
                <a:solidFill>
                  <a:srgbClr val="000000"/>
                </a:solidFill>
              </a:rPr>
              <a:t>供使用者根據需要接入協力廠商感測器，如:超聲波距離檢測感測器、紅外線(IR)距離檢測感應裝置。</a:t>
            </a:r>
            <a:endParaRPr sz="1300" dirty="0">
              <a:solidFill>
                <a:srgbClr val="000000"/>
              </a:solidFill>
            </a:endParaRPr>
          </a:p>
        </p:txBody>
      </p:sp>
      <p:pic>
        <p:nvPicPr>
          <p:cNvPr id="767" name="Shape 767"/>
          <p:cNvPicPr preferRelativeResize="0"/>
          <p:nvPr/>
        </p:nvPicPr>
        <p:blipFill rotWithShape="1">
          <a:blip r:embed="rId3">
            <a:alphaModFix/>
          </a:blip>
          <a:srcRect l="31285"/>
          <a:stretch/>
        </p:blipFill>
        <p:spPr>
          <a:xfrm>
            <a:off x="4986694" y="2949651"/>
            <a:ext cx="3912074" cy="190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3301" y="742750"/>
            <a:ext cx="2220649" cy="220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106</a:t>
            </a:fld>
            <a:endParaRPr lang="zh-CN" altLang="en-US" dirty="0"/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" name="Shape 560"/>
          <p:cNvCxnSpPr/>
          <p:nvPr/>
        </p:nvCxnSpPr>
        <p:spPr>
          <a:xfrm>
            <a:off x="4329188" y="2612190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dirty="0" smtClean="0"/>
              <a:t>電機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的正傳及反轉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4" name="Shape 774"/>
          <p:cNvSpPr txBox="1">
            <a:spLocks noGrp="1"/>
          </p:cNvSpPr>
          <p:nvPr>
            <p:ph type="subTitle" idx="1"/>
          </p:nvPr>
        </p:nvSpPr>
        <p:spPr>
          <a:xfrm>
            <a:off x="730000" y="2098717"/>
            <a:ext cx="3752548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這段程式上傳後，</a:t>
            </a:r>
            <a:r>
              <a:rPr lang="zh-CN" altLang="en-US" sz="1400" dirty="0" smtClean="0">
                <a:solidFill>
                  <a:srgbClr val="000000"/>
                </a:solidFill>
              </a:rPr>
              <a:t>接入</a:t>
            </a: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介面的電機</a:t>
            </a: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將會轉動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調整一下 </a:t>
            </a: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順時針</a:t>
            </a: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和 </a:t>
            </a: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逆時針</a:t>
            </a: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看看會發生什麼變化</a:t>
            </a: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？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107</a:t>
            </a:fld>
            <a:endParaRPr lang="zh-CN" altLang="en-US" dirty="0"/>
          </a:p>
        </p:txBody>
      </p:sp>
      <p:sp>
        <p:nvSpPr>
          <p:cNvPr id="8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" name="Shape 560"/>
          <p:cNvCxnSpPr/>
          <p:nvPr/>
        </p:nvCxnSpPr>
        <p:spPr>
          <a:xfrm>
            <a:off x="6460435" y="2228780"/>
            <a:ext cx="0" cy="6062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60" y="709060"/>
            <a:ext cx="2669189" cy="13277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96783" y="1556703"/>
            <a:ext cx="595897" cy="3739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03" y="3027037"/>
            <a:ext cx="2561346" cy="130178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256418" y="3866322"/>
            <a:ext cx="699214" cy="3739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dirty="0" smtClean="0"/>
              <a:t>電機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的</a:t>
            </a:r>
            <a:r>
              <a:rPr lang="zh-CN" sz="30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速度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3" name="Shape 783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648267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試著</a:t>
            </a: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改變「</a:t>
            </a: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速度</a:t>
            </a: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」中的</a:t>
            </a: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數值</a:t>
            </a: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來調節</a:t>
            </a:r>
            <a:r>
              <a:rPr lang="zh-CN" sz="1400" dirty="0" smtClean="0">
                <a:solidFill>
                  <a:srgbClr val="000000"/>
                </a:solidFill>
              </a:rPr>
              <a:t>電機</a:t>
            </a:r>
            <a:r>
              <a:rPr lang="zh-CN" sz="14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CN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的速度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108</a:t>
            </a:fld>
            <a:endParaRPr lang="zh-CN" altLang="en-US" dirty="0"/>
          </a:p>
        </p:txBody>
      </p:sp>
      <p:sp>
        <p:nvSpPr>
          <p:cNvPr id="10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836" y="3033598"/>
            <a:ext cx="2428613" cy="12452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260" y="709060"/>
            <a:ext cx="2669189" cy="13277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352905" y="1571875"/>
            <a:ext cx="713817" cy="3739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hape 560"/>
          <p:cNvCxnSpPr/>
          <p:nvPr/>
        </p:nvCxnSpPr>
        <p:spPr>
          <a:xfrm>
            <a:off x="6460435" y="2228780"/>
            <a:ext cx="0" cy="6062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6" name="矩形 15"/>
          <p:cNvSpPr/>
          <p:nvPr/>
        </p:nvSpPr>
        <p:spPr>
          <a:xfrm>
            <a:off x="6460435" y="3854080"/>
            <a:ext cx="713817" cy="3739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3505117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400" dirty="0" smtClean="0"/>
              <a:t>電機驅動模組：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練練手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6" name="Shape 1156"/>
          <p:cNvSpPr txBox="1"/>
          <p:nvPr/>
        </p:nvSpPr>
        <p:spPr>
          <a:xfrm>
            <a:off x="730000" y="1930650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挑戰一下：</a:t>
            </a:r>
            <a:endParaRPr lang="zh-CN" altLang="en-US"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結合使用電機驅動模組和教學模組，讓電位器控制電機的速度</a:t>
            </a:r>
            <a:endParaRPr sz="1300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109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Shape 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4047" y="1233201"/>
            <a:ext cx="2367137" cy="2367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804"/>
          <p:cNvSpPr txBox="1">
            <a:spLocks noGrp="1"/>
          </p:cNvSpPr>
          <p:nvPr>
            <p:ph type="subTitle" idx="1"/>
          </p:nvPr>
        </p:nvSpPr>
        <p:spPr>
          <a:xfrm>
            <a:off x="834962" y="3123262"/>
            <a:ext cx="3578012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0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提示：</a:t>
            </a:r>
            <a:r>
              <a:rPr lang="zh-CN" sz="10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因電位器有 1024 個數，所以對應的我們需要除以 4 </a:t>
            </a: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0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來配合控制電機的最高速度：255</a:t>
            </a: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283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3461840" y="2032717"/>
            <a:ext cx="2062979" cy="101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</a:pPr>
            <a:r>
              <a:rPr lang="zh-CN" altLang="en-US" sz="1400" b="1" i="0" u="none" strike="noStrike" cap="none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舵機轉接模組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>
              <a:lnSpc>
                <a:spcPct val="140000"/>
              </a:lnSpc>
              <a:buClr>
                <a:srgbClr val="434343"/>
              </a:buClr>
              <a:buSzPts val="500"/>
              <a:buFont typeface="Arial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為控制舵機所用，最多可同時控制 </a:t>
            </a:r>
            <a:r>
              <a:rPr lang="en-US" altLang="zh-CN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6 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個舵機的角度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3461840" y="3558856"/>
            <a:ext cx="206298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轉接模組</a:t>
            </a:r>
            <a:endParaRPr sz="1400" b="1" i="0" u="none" strike="noStrike" cap="none" dirty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171450" lvl="0" indent="-171450" algn="just">
              <a:lnSpc>
                <a:spcPct val="140000"/>
              </a:lnSpc>
              <a:buClr>
                <a:srgbClr val="434343"/>
              </a:buClr>
              <a:buSzPts val="500"/>
              <a:buFont typeface="Arial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為轉接協力廠商感應器所用，可控制超聲波感測器以及紅外線距離感測器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電子模組簡介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980" y="2062425"/>
            <a:ext cx="2465533" cy="24655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Shape 420"/>
          <p:cNvCxnSpPr/>
          <p:nvPr/>
        </p:nvCxnSpPr>
        <p:spPr>
          <a:xfrm flipH="1">
            <a:off x="2836954" y="2440381"/>
            <a:ext cx="537000" cy="5370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421" name="Shape 4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4519" y="2032718"/>
            <a:ext cx="2474899" cy="2474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Shape 422"/>
          <p:cNvCxnSpPr/>
          <p:nvPr/>
        </p:nvCxnSpPr>
        <p:spPr>
          <a:xfrm rot="10800000" flipH="1">
            <a:off x="5541419" y="3782206"/>
            <a:ext cx="526200" cy="5262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sp>
        <p:nvSpPr>
          <p:cNvPr id="10" name="灯片编号占位符 1"/>
          <p:cNvSpPr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11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3505117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400" dirty="0" smtClean="0"/>
              <a:t>電機驅動模組：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練練手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6" name="Shape 1156"/>
          <p:cNvSpPr txBox="1"/>
          <p:nvPr/>
        </p:nvSpPr>
        <p:spPr>
          <a:xfrm>
            <a:off x="730000" y="1930650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挑戰一下：</a:t>
            </a:r>
            <a:endParaRPr lang="zh-CN" altLang="en-US"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結合使用電機驅動模組和教學模組，讓電位器控制電機的速度</a:t>
            </a:r>
            <a:endParaRPr sz="1300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110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804"/>
          <p:cNvSpPr txBox="1">
            <a:spLocks noGrp="1"/>
          </p:cNvSpPr>
          <p:nvPr>
            <p:ph type="subTitle" idx="1"/>
          </p:nvPr>
        </p:nvSpPr>
        <p:spPr>
          <a:xfrm>
            <a:off x="834962" y="3123262"/>
            <a:ext cx="3578012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0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提示：</a:t>
            </a:r>
            <a:r>
              <a:rPr lang="zh-CN" sz="10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因電位器有 1024 個數，所以對應的我們需要除以 4 </a:t>
            </a: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0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來配合控制電機的最高速度：255</a:t>
            </a: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Shape 1213"/>
          <p:cNvSpPr/>
          <p:nvPr/>
        </p:nvSpPr>
        <p:spPr>
          <a:xfrm>
            <a:off x="4568538" y="249851"/>
            <a:ext cx="1720501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9-1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04" y="1460890"/>
            <a:ext cx="4219048" cy="206666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30895" y="7552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13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拓展：移動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的</a:t>
            </a: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小車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111</a:t>
            </a:fld>
            <a:endParaRPr lang="zh-CN" altLang="en-US" dirty="0"/>
          </a:p>
        </p:txBody>
      </p:sp>
      <p:sp>
        <p:nvSpPr>
          <p:cNvPr id="1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783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648267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400" dirty="0" smtClean="0">
                <a:solidFill>
                  <a:srgbClr val="000000"/>
                </a:solidFill>
              </a:rPr>
              <a:t>讓我們來同時控制兩個電機，讓小車移動起來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28" y="705851"/>
            <a:ext cx="2875917" cy="3913133"/>
          </a:xfrm>
          <a:prstGeom prst="rect">
            <a:avLst/>
          </a:prstGeom>
        </p:spPr>
      </p:pic>
      <p:sp>
        <p:nvSpPr>
          <p:cNvPr id="20" name="Shape 1213"/>
          <p:cNvSpPr/>
          <p:nvPr/>
        </p:nvSpPr>
        <p:spPr>
          <a:xfrm>
            <a:off x="4568538" y="249851"/>
            <a:ext cx="1700181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9-2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4950" y="298582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參考程式及效果：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130895" y="7552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9-2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6"/>
            <a:ext cx="9145650" cy="2849518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0" name="Shape 840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舵機</a:t>
            </a:r>
            <a:r>
              <a:rPr lang="zh-CN" altLang="en-US" dirty="0" smtClean="0"/>
              <a:t>轉接</a:t>
            </a:r>
            <a:r>
              <a:rPr lang="zh-CN" dirty="0" smtClean="0"/>
              <a:t>模組</a:t>
            </a:r>
            <a:endParaRPr dirty="0"/>
          </a:p>
        </p:txBody>
      </p:sp>
      <p:sp>
        <p:nvSpPr>
          <p:cNvPr id="841" name="Shape 841"/>
          <p:cNvSpPr txBox="1">
            <a:spLocks noGrp="1"/>
          </p:cNvSpPr>
          <p:nvPr>
            <p:ph type="subTitle" idx="4294967295"/>
          </p:nvPr>
        </p:nvSpPr>
        <p:spPr>
          <a:xfrm>
            <a:off x="729450" y="2108450"/>
            <a:ext cx="4340400" cy="1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舵機設定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舵機的接入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舵機的角度控制</a:t>
            </a:r>
            <a:endParaRPr lang="en-US" altLang="zh-CN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挑戰：使用電位器控制舵機的角度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dirty="0" smtClean="0"/>
              <a:t>舵機</a:t>
            </a:r>
            <a:r>
              <a:rPr lang="zh-CN" altLang="en-US" dirty="0" smtClean="0"/>
              <a:t>轉接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7" name="Shape 847"/>
          <p:cNvSpPr txBox="1">
            <a:spLocks noGrp="1"/>
          </p:cNvSpPr>
          <p:nvPr>
            <p:ph type="subTitle" idx="1"/>
          </p:nvPr>
        </p:nvSpPr>
        <p:spPr>
          <a:xfrm>
            <a:off x="730000" y="2098717"/>
            <a:ext cx="3638328" cy="25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400" dirty="0" smtClean="0">
                <a:solidFill>
                  <a:srgbClr val="000000"/>
                </a:solidFill>
              </a:rPr>
              <a:t>使用舵機轉接模組之前，都需要進行初始化</a:t>
            </a:r>
            <a:r>
              <a:rPr lang="zh-CN" altLang="en-US" sz="1400" dirty="0" smtClean="0">
                <a:solidFill>
                  <a:srgbClr val="000000"/>
                </a:solidFill>
              </a:rPr>
              <a:t>。</a:t>
            </a:r>
            <a:r>
              <a:rPr lang="zh-CN" sz="1400" dirty="0" smtClean="0">
                <a:solidFill>
                  <a:srgbClr val="000000"/>
                </a:solidFill>
              </a:rPr>
              <a:t> </a:t>
            </a:r>
            <a:endParaRPr sz="14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400" dirty="0" smtClean="0">
                <a:solidFill>
                  <a:srgbClr val="000000"/>
                </a:solidFill>
              </a:rPr>
              <a:t>在 CocoBlockly 中，選擇「舵機」</a:t>
            </a:r>
            <a:r>
              <a:rPr lang="zh-CN" altLang="en-US" sz="1400" dirty="0" smtClean="0">
                <a:solidFill>
                  <a:srgbClr val="000000"/>
                </a:solidFill>
              </a:rPr>
              <a:t>，</a:t>
            </a:r>
            <a:r>
              <a:rPr lang="zh-CN" sz="1400" dirty="0" smtClean="0">
                <a:solidFill>
                  <a:srgbClr val="000000"/>
                </a:solidFill>
              </a:rPr>
              <a:t>隨後將「</a:t>
            </a:r>
            <a:r>
              <a:rPr lang="zh-CN" altLang="en-US" sz="1400" dirty="0" smtClean="0">
                <a:solidFill>
                  <a:srgbClr val="000000"/>
                </a:solidFill>
              </a:rPr>
              <a:t>舵機初始化</a:t>
            </a:r>
            <a:r>
              <a:rPr lang="zh-CN" sz="1400" dirty="0" smtClean="0">
                <a:solidFill>
                  <a:srgbClr val="000000"/>
                </a:solidFill>
              </a:rPr>
              <a:t>」拖進工作區中，如下圖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113</a:t>
            </a:fld>
            <a:endParaRPr lang="zh-CN" altLang="en-US" dirty="0"/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26" y="3382867"/>
            <a:ext cx="2219048" cy="11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537" y="709060"/>
            <a:ext cx="3239261" cy="3864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Shape 8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125" y="437725"/>
            <a:ext cx="3352350" cy="40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Shape 85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舵機的接入</a:t>
            </a:r>
            <a:endParaRPr dirty="0"/>
          </a:p>
        </p:txBody>
      </p:sp>
      <p:sp>
        <p:nvSpPr>
          <p:cNvPr id="856" name="Shape 856"/>
          <p:cNvSpPr txBox="1">
            <a:spLocks noGrp="1"/>
          </p:cNvSpPr>
          <p:nvPr>
            <p:ph type="subTitle" idx="1"/>
          </p:nvPr>
        </p:nvSpPr>
        <p:spPr>
          <a:xfrm>
            <a:off x="730000" y="2098717"/>
            <a:ext cx="39105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 smtClean="0">
                <a:solidFill>
                  <a:srgbClr val="000000"/>
                </a:solidFill>
              </a:rPr>
              <a:t>舵機上總共支援 6 個舵機的訊號控制，分別為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</a:rPr>
              <a:t>D3, D5, D6, D9, D10, D11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</a:rPr>
              <a:t>其中：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 smtClean="0">
                <a:solidFill>
                  <a:srgbClr val="000000"/>
                </a:solidFill>
              </a:rPr>
              <a:t>1.  右圖紅色圈中的訊號控制，供電由主機板提供；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 smtClean="0">
                <a:solidFill>
                  <a:srgbClr val="000000"/>
                </a:solidFill>
              </a:rPr>
              <a:t>2.  藍色圈中的訊號控制，由綠色圈中外接電源控制，</a:t>
            </a:r>
            <a:endParaRPr sz="12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50000"/>
              </a:lnSpc>
            </a:pPr>
            <a:r>
              <a:rPr lang="zh-CN" sz="1200" dirty="0" smtClean="0">
                <a:solidFill>
                  <a:srgbClr val="000000"/>
                </a:solidFill>
              </a:rPr>
              <a:t>   </a:t>
            </a:r>
            <a:r>
              <a:rPr lang="zh-CN" altLang="en-US" sz="800" dirty="0" smtClean="0">
                <a:solidFill>
                  <a:srgbClr val="000000"/>
                </a:solidFill>
              </a:rPr>
              <a:t> （因當主機板控制 </a:t>
            </a:r>
            <a:r>
              <a:rPr lang="en-US" altLang="zh-CN" sz="800" dirty="0" smtClean="0">
                <a:solidFill>
                  <a:srgbClr val="000000"/>
                </a:solidFill>
              </a:rPr>
              <a:t>3 </a:t>
            </a:r>
            <a:r>
              <a:rPr lang="zh-CN" altLang="en-US" sz="800" dirty="0" smtClean="0">
                <a:solidFill>
                  <a:srgbClr val="000000"/>
                </a:solidFill>
              </a:rPr>
              <a:t>個舵機時，會產生電流過高的現象，</a:t>
            </a:r>
          </a:p>
          <a:p>
            <a:pPr marL="0" lvl="0" indent="0">
              <a:lnSpc>
                <a:spcPct val="150000"/>
              </a:lnSpc>
            </a:pPr>
            <a:r>
              <a:rPr lang="zh-CN" altLang="en-US" sz="800" dirty="0" smtClean="0">
                <a:solidFill>
                  <a:srgbClr val="000000"/>
                </a:solidFill>
              </a:rPr>
              <a:t>        所以需要外置電源才可穩定的控制）</a:t>
            </a:r>
            <a:endParaRPr lang="en-US" altLang="zh-CN" sz="8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50000"/>
              </a:lnSpc>
            </a:pPr>
            <a:endParaRPr sz="12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 smtClean="0">
                <a:solidFill>
                  <a:srgbClr val="000000"/>
                </a:solidFill>
              </a:rPr>
              <a:t>注：</a:t>
            </a:r>
            <a:r>
              <a:rPr lang="zh-CN" altLang="en-US" sz="1200" dirty="0" smtClean="0">
                <a:solidFill>
                  <a:srgbClr val="000000"/>
                </a:solidFill>
              </a:rPr>
              <a:t>綠色圈</a:t>
            </a:r>
            <a:r>
              <a:rPr lang="zh-CN" sz="1200" dirty="0" smtClean="0">
                <a:solidFill>
                  <a:srgbClr val="000000"/>
                </a:solidFill>
              </a:rPr>
              <a:t>中，左邊為負極 (GND)，右邊為正極 (VCC)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858" name="Shape 858"/>
          <p:cNvSpPr/>
          <p:nvPr/>
        </p:nvSpPr>
        <p:spPr>
          <a:xfrm rot="2391624">
            <a:off x="5838860" y="2038461"/>
            <a:ext cx="2408260" cy="53226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Shape 859"/>
          <p:cNvSpPr/>
          <p:nvPr/>
        </p:nvSpPr>
        <p:spPr>
          <a:xfrm rot="2391598">
            <a:off x="5505558" y="2525124"/>
            <a:ext cx="2306240" cy="36144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6968750" y="1570615"/>
            <a:ext cx="1285800" cy="26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舵機轉接模組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114</a:t>
            </a:fld>
            <a:endParaRPr lang="zh-CN" altLang="en-US" dirty="0"/>
          </a:p>
        </p:txBody>
      </p:sp>
      <p:sp>
        <p:nvSpPr>
          <p:cNvPr id="10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Shape 859"/>
          <p:cNvSpPr/>
          <p:nvPr/>
        </p:nvSpPr>
        <p:spPr>
          <a:xfrm rot="2391598">
            <a:off x="5693714" y="2907122"/>
            <a:ext cx="784618" cy="52507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Shape 560"/>
          <p:cNvCxnSpPr/>
          <p:nvPr/>
        </p:nvCxnSpPr>
        <p:spPr>
          <a:xfrm>
            <a:off x="4030900" y="2704955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925" y="590125"/>
            <a:ext cx="3352350" cy="40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舵機的接入</a:t>
            </a:r>
            <a:endParaRPr dirty="0"/>
          </a:p>
        </p:txBody>
      </p:sp>
      <p:sp>
        <p:nvSpPr>
          <p:cNvPr id="867" name="Shape 867"/>
          <p:cNvSpPr txBox="1">
            <a:spLocks noGrp="1"/>
          </p:cNvSpPr>
          <p:nvPr>
            <p:ph type="subTitle" idx="1"/>
          </p:nvPr>
        </p:nvSpPr>
        <p:spPr>
          <a:xfrm>
            <a:off x="716154" y="2015135"/>
            <a:ext cx="3613034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連著舵機的有 3 根線，</a:t>
            </a:r>
            <a:endParaRPr sz="13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依次為「橙/紅/棕咖」，即「訊號／正極／負極」</a:t>
            </a:r>
            <a:endParaRPr sz="13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對應地，將舵機連接至舵機轉接模組上。</a:t>
            </a:r>
            <a:endParaRPr sz="13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7737823" y="1647502"/>
            <a:ext cx="70200" cy="883200"/>
          </a:xfrm>
          <a:prstGeom prst="rect">
            <a:avLst/>
          </a:prstGeom>
          <a:solidFill>
            <a:srgbClr val="FF6D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Shape 871"/>
          <p:cNvSpPr/>
          <p:nvPr/>
        </p:nvSpPr>
        <p:spPr>
          <a:xfrm>
            <a:off x="7625184" y="1729550"/>
            <a:ext cx="70200" cy="883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Shape 872"/>
          <p:cNvSpPr/>
          <p:nvPr/>
        </p:nvSpPr>
        <p:spPr>
          <a:xfrm>
            <a:off x="7513373" y="1868285"/>
            <a:ext cx="70200" cy="8832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/>
          <p:nvPr/>
        </p:nvSpPr>
        <p:spPr>
          <a:xfrm>
            <a:off x="7350706" y="1592335"/>
            <a:ext cx="615300" cy="26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舵機</a:t>
            </a:r>
            <a:endParaRPr dirty="0"/>
          </a:p>
        </p:txBody>
      </p:sp>
      <p:sp>
        <p:nvSpPr>
          <p:cNvPr id="874" name="Shape 874"/>
          <p:cNvSpPr/>
          <p:nvPr/>
        </p:nvSpPr>
        <p:spPr>
          <a:xfrm>
            <a:off x="5628125" y="1242450"/>
            <a:ext cx="1285800" cy="26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舵機轉接模組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115</a:t>
            </a:fld>
            <a:endParaRPr lang="zh-CN" altLang="en-US" dirty="0"/>
          </a:p>
        </p:txBody>
      </p:sp>
      <p:sp>
        <p:nvSpPr>
          <p:cNvPr id="13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" name="Shape 560"/>
          <p:cNvCxnSpPr/>
          <p:nvPr/>
        </p:nvCxnSpPr>
        <p:spPr>
          <a:xfrm>
            <a:off x="4329188" y="2840790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22" y="3263951"/>
            <a:ext cx="1986455" cy="148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舵機角度控制</a:t>
            </a:r>
            <a:endParaRPr dirty="0"/>
          </a:p>
        </p:txBody>
      </p:sp>
      <p:sp>
        <p:nvSpPr>
          <p:cNvPr id="880" name="Shape 880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9105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在 CocoBlockly 中，選擇「</a:t>
            </a:r>
            <a:r>
              <a:rPr lang="zh-CN" altLang="en-US" sz="1300" dirty="0" smtClean="0">
                <a:solidFill>
                  <a:srgbClr val="000000"/>
                </a:solidFill>
              </a:rPr>
              <a:t>舵機</a:t>
            </a:r>
            <a:r>
              <a:rPr lang="zh-CN" sz="1300" dirty="0" smtClean="0">
                <a:solidFill>
                  <a:srgbClr val="000000"/>
                </a:solidFill>
              </a:rPr>
              <a:t>」</a:t>
            </a:r>
            <a:endParaRPr sz="13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隨後將</a:t>
            </a:r>
            <a:r>
              <a:rPr lang="zh-CN" altLang="en-US" sz="1300" dirty="0" smtClean="0">
                <a:solidFill>
                  <a:srgbClr val="000000"/>
                </a:solidFill>
              </a:rPr>
              <a:t>下麵的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r>
              <a:rPr lang="zh-CN" sz="1300" dirty="0" smtClean="0">
                <a:solidFill>
                  <a:srgbClr val="000000"/>
                </a:solidFill>
              </a:rPr>
              <a:t>拖進工作區</a:t>
            </a:r>
            <a:endParaRPr sz="1300" dirty="0">
              <a:solidFill>
                <a:srgbClr val="000000"/>
              </a:solidFill>
            </a:endParaRPr>
          </a:p>
        </p:txBody>
      </p:sp>
      <p:sp>
        <p:nvSpPr>
          <p:cNvPr id="884" name="Shape 884"/>
          <p:cNvSpPr txBox="1">
            <a:spLocks noGrp="1"/>
          </p:cNvSpPr>
          <p:nvPr>
            <p:ph type="subTitle" idx="1"/>
          </p:nvPr>
        </p:nvSpPr>
        <p:spPr>
          <a:xfrm>
            <a:off x="724950" y="3670800"/>
            <a:ext cx="39105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我們使用這個 block 來控制舵機的角</a:t>
            </a:r>
            <a:r>
              <a:rPr lang="zh-CN" altLang="en-US" sz="1300" dirty="0" smtClean="0">
                <a:solidFill>
                  <a:srgbClr val="000000"/>
                </a:solidFill>
              </a:rPr>
              <a:t>度，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 smtClean="0">
                <a:solidFill>
                  <a:srgbClr val="000000"/>
                </a:solidFill>
              </a:rPr>
              <a:t>如右圖所示</a:t>
            </a:r>
            <a:endParaRPr sz="13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控制位於 D3 的舵機</a:t>
            </a:r>
            <a:r>
              <a:rPr lang="zh-CN" altLang="en-US" sz="1300" dirty="0" smtClean="0">
                <a:solidFill>
                  <a:srgbClr val="000000"/>
                </a:solidFill>
              </a:rPr>
              <a:t>的</a:t>
            </a:r>
            <a:r>
              <a:rPr lang="zh-CN" sz="1300" dirty="0" smtClean="0">
                <a:solidFill>
                  <a:srgbClr val="000000"/>
                </a:solidFill>
              </a:rPr>
              <a:t>角度至 90 度</a:t>
            </a:r>
            <a:endParaRPr sz="1300" dirty="0">
              <a:solidFill>
                <a:srgbClr val="00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116</a:t>
            </a:fld>
            <a:endParaRPr lang="zh-CN" altLang="en-US" dirty="0"/>
          </a:p>
        </p:txBody>
      </p:sp>
      <p:cxnSp>
        <p:nvCxnSpPr>
          <p:cNvPr id="10" name="Shape 560"/>
          <p:cNvCxnSpPr/>
          <p:nvPr/>
        </p:nvCxnSpPr>
        <p:spPr>
          <a:xfrm>
            <a:off x="4237387" y="2761277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1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2" y="3032824"/>
            <a:ext cx="3303949" cy="5864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683" y="1930650"/>
            <a:ext cx="3717941" cy="1395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舵機角度控制</a:t>
            </a:r>
            <a:endParaRPr dirty="0"/>
          </a:p>
        </p:txBody>
      </p:sp>
      <p:sp>
        <p:nvSpPr>
          <p:cNvPr id="908" name="Shape 908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42771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 smtClean="0">
                <a:solidFill>
                  <a:srgbClr val="C00000"/>
                </a:solidFill>
                <a:sym typeface="Arial"/>
              </a:rPr>
              <a:t>嘗試一下：讓</a:t>
            </a:r>
            <a:r>
              <a:rPr lang="zh-CN" sz="1300" dirty="0" smtClean="0">
                <a:solidFill>
                  <a:srgbClr val="C00000"/>
                </a:solidFill>
                <a:sym typeface="Arial"/>
              </a:rPr>
              <a:t>舵機自動在0˚ ~ 180˚ 間來回轉動 </a:t>
            </a:r>
            <a:endParaRPr sz="1300" dirty="0">
              <a:solidFill>
                <a:srgbClr val="C00000"/>
              </a:solidFill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117</a:t>
            </a:fld>
            <a:endParaRPr lang="zh-CN" altLang="en-US" dirty="0"/>
          </a:p>
        </p:txBody>
      </p:sp>
      <p:sp>
        <p:nvSpPr>
          <p:cNvPr id="12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1213"/>
          <p:cNvSpPr/>
          <p:nvPr/>
        </p:nvSpPr>
        <p:spPr>
          <a:xfrm>
            <a:off x="4568538" y="249851"/>
            <a:ext cx="1761141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610" y="1150583"/>
            <a:ext cx="4171042" cy="314267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30895" y="75522"/>
            <a:ext cx="1031051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3505117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400" dirty="0" smtClean="0"/>
              <a:t>舵機轉接模組：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練練手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6" name="Shape 1156"/>
          <p:cNvSpPr txBox="1"/>
          <p:nvPr/>
        </p:nvSpPr>
        <p:spPr>
          <a:xfrm>
            <a:off x="730000" y="1930650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挑戰一下：</a:t>
            </a:r>
            <a:endParaRPr lang="zh-CN" altLang="en-US"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結合使用舵機轉接模組和教學模組，讓電位器控制舵機的角度</a:t>
            </a:r>
            <a:endParaRPr sz="1300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118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804"/>
          <p:cNvSpPr txBox="1">
            <a:spLocks noGrp="1"/>
          </p:cNvSpPr>
          <p:nvPr>
            <p:ph type="subTitle" idx="1"/>
          </p:nvPr>
        </p:nvSpPr>
        <p:spPr>
          <a:xfrm>
            <a:off x="834962" y="3123262"/>
            <a:ext cx="3578012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0000"/>
                </a:solidFill>
              </a:rPr>
              <a:t>提示：因電位器有 </a:t>
            </a:r>
            <a:r>
              <a:rPr lang="en-US" altLang="zh-CN" sz="1000" dirty="0" smtClean="0">
                <a:solidFill>
                  <a:srgbClr val="000000"/>
                </a:solidFill>
              </a:rPr>
              <a:t>1024 </a:t>
            </a:r>
            <a:r>
              <a:rPr lang="zh-CN" altLang="en-US" sz="1000" dirty="0" smtClean="0">
                <a:solidFill>
                  <a:srgbClr val="000000"/>
                </a:solidFill>
              </a:rPr>
              <a:t>個數，所以對應的我們需要除以 </a:t>
            </a:r>
            <a:r>
              <a:rPr lang="en-US" altLang="zh-CN" sz="1000" dirty="0" smtClean="0">
                <a:solidFill>
                  <a:srgbClr val="000000"/>
                </a:solidFill>
              </a:rPr>
              <a:t>5 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0" lvl="0" indent="0"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0000"/>
                </a:solidFill>
              </a:rPr>
              <a:t>來配合控制舵機的最大角度：</a:t>
            </a:r>
            <a:r>
              <a:rPr lang="en-US" altLang="zh-CN" sz="1000" dirty="0" smtClean="0">
                <a:solidFill>
                  <a:srgbClr val="000000"/>
                </a:solidFill>
              </a:rPr>
              <a:t>180</a:t>
            </a:r>
            <a:r>
              <a:rPr lang="en-US" altLang="zh-CN" sz="1000" dirty="0">
                <a:solidFill>
                  <a:srgbClr val="000000"/>
                </a:solidFill>
              </a:rPr>
              <a:t>˚</a:t>
            </a:r>
          </a:p>
        </p:txBody>
      </p:sp>
      <p:pic>
        <p:nvPicPr>
          <p:cNvPr id="13" name="Shape 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027" y="1371903"/>
            <a:ext cx="2228435" cy="2228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46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3505117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400" dirty="0" smtClean="0"/>
              <a:t>舵機轉接模組：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練練手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6" name="Shape 1156"/>
          <p:cNvSpPr txBox="1"/>
          <p:nvPr/>
        </p:nvSpPr>
        <p:spPr>
          <a:xfrm>
            <a:off x="730000" y="1930650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挑戰一下：</a:t>
            </a:r>
            <a:endParaRPr lang="zh-CN" altLang="en-US"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結合使用舵機轉接模組和教學模組，讓電位器控制舵機的角度</a:t>
            </a:r>
            <a:endParaRPr sz="1300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119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804"/>
          <p:cNvSpPr txBox="1">
            <a:spLocks noGrp="1"/>
          </p:cNvSpPr>
          <p:nvPr>
            <p:ph type="subTitle" idx="1"/>
          </p:nvPr>
        </p:nvSpPr>
        <p:spPr>
          <a:xfrm>
            <a:off x="834962" y="3123262"/>
            <a:ext cx="3578012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0000"/>
                </a:solidFill>
              </a:rPr>
              <a:t>提示：因電位器有 </a:t>
            </a:r>
            <a:r>
              <a:rPr lang="en-US" altLang="zh-CN" sz="1000" dirty="0" smtClean="0">
                <a:solidFill>
                  <a:srgbClr val="000000"/>
                </a:solidFill>
              </a:rPr>
              <a:t>1024 </a:t>
            </a:r>
            <a:r>
              <a:rPr lang="zh-CN" altLang="en-US" sz="1000" dirty="0" smtClean="0">
                <a:solidFill>
                  <a:srgbClr val="000000"/>
                </a:solidFill>
              </a:rPr>
              <a:t>個數，所以對應的我們需要除以 </a:t>
            </a:r>
            <a:r>
              <a:rPr lang="en-US" altLang="zh-CN" sz="1000" dirty="0" smtClean="0">
                <a:solidFill>
                  <a:srgbClr val="000000"/>
                </a:solidFill>
              </a:rPr>
              <a:t>5 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0" lvl="0" indent="0"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0000"/>
                </a:solidFill>
              </a:rPr>
              <a:t>來配合控制舵機的最大角度：</a:t>
            </a:r>
            <a:r>
              <a:rPr lang="en-US" altLang="zh-CN" sz="1000" dirty="0" smtClean="0">
                <a:solidFill>
                  <a:srgbClr val="000000"/>
                </a:solidFill>
              </a:rPr>
              <a:t>180</a:t>
            </a:r>
            <a:r>
              <a:rPr lang="en-US" altLang="zh-CN" sz="1000" dirty="0">
                <a:solidFill>
                  <a:srgbClr val="000000"/>
                </a:solidFill>
              </a:rPr>
              <a:t>˚</a:t>
            </a:r>
          </a:p>
        </p:txBody>
      </p:sp>
      <p:sp>
        <p:nvSpPr>
          <p:cNvPr id="8" name="Shape 1213"/>
          <p:cNvSpPr/>
          <p:nvPr/>
        </p:nvSpPr>
        <p:spPr>
          <a:xfrm>
            <a:off x="4568538" y="249851"/>
            <a:ext cx="1761141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10-2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538" y="1581428"/>
            <a:ext cx="4212042" cy="20189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30895" y="75522"/>
            <a:ext cx="1031051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10-2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71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37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03" y="2062299"/>
            <a:ext cx="2477467" cy="247746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/>
          <p:nvPr/>
        </p:nvSpPr>
        <p:spPr>
          <a:xfrm>
            <a:off x="3461840" y="2032717"/>
            <a:ext cx="2062979" cy="101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</a:pPr>
            <a:r>
              <a:rPr lang="zh-CN" altLang="en-US" sz="1400" b="1" i="0" u="none" strike="noStrike" cap="none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藍牙</a:t>
            </a:r>
            <a:r>
              <a:rPr lang="zh-CN" altLang="en-US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通訊</a:t>
            </a:r>
            <a:r>
              <a:rPr lang="zh-CN" altLang="en-US" sz="1400" b="1" i="0" u="none" strike="noStrike" cap="none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模組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>
              <a:lnSpc>
                <a:spcPct val="140000"/>
              </a:lnSpc>
              <a:buClr>
                <a:srgbClr val="434343"/>
              </a:buClr>
              <a:buSzPts val="500"/>
              <a:buFont typeface="Arial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為藍牙無線通訊所用，可與帶有藍牙功能的移動設備之間進行基本的資料傳輸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3461840" y="3558856"/>
            <a:ext cx="206298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環境感測模組</a:t>
            </a:r>
            <a:endParaRPr sz="1400" b="1" i="0" u="none" strike="noStrike" cap="none" dirty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171450" lvl="0" indent="-171450">
              <a:lnSpc>
                <a:spcPct val="140000"/>
              </a:lnSpc>
              <a:buClr>
                <a:srgbClr val="434343"/>
              </a:buClr>
              <a:buSzPts val="500"/>
              <a:buFont typeface="Arial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為監測環境所用，比如溫度、濕度、光照強度、聲音強度等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電子模組簡介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457" y="2069727"/>
            <a:ext cx="2465533" cy="24655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Shape 431"/>
          <p:cNvCxnSpPr/>
          <p:nvPr/>
        </p:nvCxnSpPr>
        <p:spPr>
          <a:xfrm flipH="1">
            <a:off x="2836954" y="2440381"/>
            <a:ext cx="537000" cy="5370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33" name="Shape 433"/>
          <p:cNvCxnSpPr/>
          <p:nvPr/>
        </p:nvCxnSpPr>
        <p:spPr>
          <a:xfrm rot="10800000" flipH="1">
            <a:off x="5527387" y="3782206"/>
            <a:ext cx="526200" cy="5262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sp>
        <p:nvSpPr>
          <p:cNvPr id="13" name="灯片编号占位符 1"/>
          <p:cNvSpPr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12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6"/>
            <a:ext cx="9145650" cy="2442014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64" name="Shape 1164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顏色分析模組</a:t>
            </a:r>
            <a:endParaRPr dirty="0"/>
          </a:p>
        </p:txBody>
      </p:sp>
      <p:sp>
        <p:nvSpPr>
          <p:cNvPr id="1165" name="Shape 1165"/>
          <p:cNvSpPr txBox="1">
            <a:spLocks noGrp="1"/>
          </p:cNvSpPr>
          <p:nvPr>
            <p:ph type="subTitle" idx="4294967295"/>
          </p:nvPr>
        </p:nvSpPr>
        <p:spPr>
          <a:xfrm>
            <a:off x="729450" y="2172244"/>
            <a:ext cx="4340400" cy="1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關於顏色分析模組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顏色分析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設定</a:t>
            </a:r>
            <a:endParaRPr lang="en-US" altLang="zh-CN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獲取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數值</a:t>
            </a:r>
            <a:endParaRPr lang="en-US" altLang="zh-CN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顏色分析數值顯示</a:t>
            </a:r>
            <a:endParaRPr lang="en-US" altLang="zh-CN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120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關於顏色分析模組</a:t>
            </a:r>
            <a:endParaRPr dirty="0"/>
          </a:p>
        </p:txBody>
      </p:sp>
      <p:sp>
        <p:nvSpPr>
          <p:cNvPr id="1171" name="Shape 1171"/>
          <p:cNvSpPr txBox="1">
            <a:spLocks noGrp="1"/>
          </p:cNvSpPr>
          <p:nvPr>
            <p:ph type="subTitle" idx="1"/>
          </p:nvPr>
        </p:nvSpPr>
        <p:spPr>
          <a:xfrm>
            <a:off x="810550" y="2174469"/>
            <a:ext cx="3483154" cy="18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顏色分析模組可以解析物體的顏色，並且返回物體顏色RGB數值。顏色分析模組通過內置的燈發出白光照射在物體上，被照射的物體產生反射出部分光。然後顏色分析模組會分析物體反射出的光，從而得到物體顏色的RGB數值。</a:t>
            </a:r>
            <a:endParaRPr sz="1300" dirty="0">
              <a:solidFill>
                <a:srgbClr val="000000"/>
              </a:solidFill>
            </a:endParaRPr>
          </a:p>
        </p:txBody>
      </p:sp>
      <p:pic>
        <p:nvPicPr>
          <p:cNvPr id="1172" name="Shape 1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600" y="1181675"/>
            <a:ext cx="2895001" cy="29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121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關於顏色分析模組</a:t>
            </a:r>
            <a:endParaRPr dirty="0"/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1"/>
          </p:nvPr>
        </p:nvSpPr>
        <p:spPr>
          <a:xfrm>
            <a:off x="730000" y="2119300"/>
            <a:ext cx="3822122" cy="18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顏色分析模組主要的部分包括：</a:t>
            </a:r>
            <a:endParaRPr sz="1300" dirty="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UcPeriod"/>
            </a:pPr>
            <a:r>
              <a:rPr lang="zh-CN" sz="1300" dirty="0" smtClean="0">
                <a:solidFill>
                  <a:srgbClr val="000000"/>
                </a:solidFill>
              </a:rPr>
              <a:t>內置燈光。內置燈光在顏色分析模組接上電後，會自動發出亮光。</a:t>
            </a:r>
            <a:endParaRPr sz="1300" dirty="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UcPeriod"/>
            </a:pPr>
            <a:r>
              <a:rPr lang="zh-CN" sz="1300" dirty="0" smtClean="0">
                <a:solidFill>
                  <a:srgbClr val="000000"/>
                </a:solidFill>
              </a:rPr>
              <a:t>顏色分析晶片。</a:t>
            </a:r>
            <a:endParaRPr sz="1300" dirty="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UcPeriod"/>
            </a:pPr>
            <a:r>
              <a:rPr lang="zh-CN" sz="1300" dirty="0" smtClean="0">
                <a:solidFill>
                  <a:srgbClr val="000000"/>
                </a:solidFill>
              </a:rPr>
              <a:t>電位器。控制內置燈光的亮度，通過控制燈光的亮度，去控制顏色分析的靈敏度。</a:t>
            </a:r>
            <a:endParaRPr sz="1300" dirty="0">
              <a:solidFill>
                <a:srgbClr val="000000"/>
              </a:solidFill>
            </a:endParaRPr>
          </a:p>
        </p:txBody>
      </p:sp>
      <p:pic>
        <p:nvPicPr>
          <p:cNvPr id="1179" name="Shape 1179"/>
          <p:cNvPicPr preferRelativeResize="0"/>
          <p:nvPr/>
        </p:nvPicPr>
        <p:blipFill rotWithShape="1">
          <a:blip r:embed="rId3">
            <a:alphaModFix/>
          </a:blip>
          <a:srcRect l="7820" t="7920" r="7812" b="7911"/>
          <a:stretch/>
        </p:blipFill>
        <p:spPr>
          <a:xfrm>
            <a:off x="5809325" y="1200700"/>
            <a:ext cx="2270774" cy="226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Shape 1180"/>
          <p:cNvSpPr/>
          <p:nvPr/>
        </p:nvSpPr>
        <p:spPr>
          <a:xfrm>
            <a:off x="6813000" y="1328475"/>
            <a:ext cx="284400" cy="383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6855625" y="1740450"/>
            <a:ext cx="184800" cy="254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Shape 1182"/>
          <p:cNvSpPr txBox="1"/>
          <p:nvPr/>
        </p:nvSpPr>
        <p:spPr>
          <a:xfrm>
            <a:off x="6813000" y="1285850"/>
            <a:ext cx="28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rgbClr val="FFFFFF"/>
                </a:solidFill>
              </a:rPr>
              <a:t>A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3" name="Shape 1183"/>
          <p:cNvSpPr txBox="1"/>
          <p:nvPr/>
        </p:nvSpPr>
        <p:spPr>
          <a:xfrm>
            <a:off x="6813000" y="1740450"/>
            <a:ext cx="28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rgbClr val="FFFFFF"/>
                </a:solidFill>
              </a:rPr>
              <a:t>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4" name="Shape 1184"/>
          <p:cNvSpPr/>
          <p:nvPr/>
        </p:nvSpPr>
        <p:spPr>
          <a:xfrm>
            <a:off x="6585675" y="2429650"/>
            <a:ext cx="689100" cy="895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Shape 1185"/>
          <p:cNvSpPr txBox="1"/>
          <p:nvPr/>
        </p:nvSpPr>
        <p:spPr>
          <a:xfrm>
            <a:off x="6788025" y="3035200"/>
            <a:ext cx="28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rgbClr val="FFFFFF"/>
                </a:solidFill>
              </a:rPr>
              <a:t>C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122</a:t>
            </a:fld>
            <a:endParaRPr lang="zh-CN" altLang="en-US" dirty="0"/>
          </a:p>
        </p:txBody>
      </p:sp>
      <p:sp>
        <p:nvSpPr>
          <p:cNvPr id="21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顏色分析</a:t>
            </a:r>
            <a:r>
              <a:rPr lang="zh-CN" altLang="en-US" dirty="0" smtClean="0"/>
              <a:t>模組</a:t>
            </a:r>
            <a:r>
              <a:rPr lang="zh-CN" dirty="0" smtClean="0"/>
              <a:t>設置</a:t>
            </a:r>
            <a:endParaRPr dirty="0"/>
          </a:p>
        </p:txBody>
      </p:sp>
      <p:sp>
        <p:nvSpPr>
          <p:cNvPr id="1191" name="Shape 1191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598572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使用顏色分析模組之前，都需要進行初始化。 </a:t>
            </a:r>
          </a:p>
          <a:p>
            <a:pPr marL="0" lv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 </a:t>
            </a:r>
            <a:r>
              <a:rPr lang="en-US" altLang="zh-CN" sz="1300" dirty="0" err="1">
                <a:solidFill>
                  <a:srgbClr val="000000"/>
                </a:solidFill>
              </a:rPr>
              <a:t>CocoBlockly</a:t>
            </a:r>
            <a:r>
              <a:rPr lang="en-US" altLang="zh-CN" sz="1300" dirty="0">
                <a:solidFill>
                  <a:srgbClr val="000000"/>
                </a:solidFill>
              </a:rPr>
              <a:t> </a:t>
            </a:r>
            <a:r>
              <a:rPr lang="zh-CN" altLang="en-US" sz="1300" dirty="0" smtClean="0">
                <a:solidFill>
                  <a:srgbClr val="000000"/>
                </a:solidFill>
              </a:rPr>
              <a:t>中，選擇「顏色」，隨後將「顏色分析設置」拖進工作區中，如下圖</a:t>
            </a: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b="1" dirty="0" smtClean="0">
              <a:solidFill>
                <a:srgbClr val="000000"/>
              </a:solidFill>
            </a:endParaRPr>
          </a:p>
          <a:p>
            <a:pPr marL="0" lvl="0" indent="1981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123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37" y="3288898"/>
            <a:ext cx="1978826" cy="1092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079" y="1412172"/>
            <a:ext cx="2428571" cy="31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215" y="763154"/>
            <a:ext cx="1771429" cy="3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獲取RGB數值</a:t>
            </a:r>
            <a:endParaRPr dirty="0"/>
          </a:p>
        </p:txBody>
      </p:sp>
      <p:sp>
        <p:nvSpPr>
          <p:cNvPr id="1201" name="Shape 1201"/>
          <p:cNvSpPr txBox="1">
            <a:spLocks noGrp="1"/>
          </p:cNvSpPr>
          <p:nvPr>
            <p:ph type="subTitle" idx="1"/>
          </p:nvPr>
        </p:nvSpPr>
        <p:spPr>
          <a:xfrm>
            <a:off x="730000" y="2098717"/>
            <a:ext cx="31398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「讀取紅」可以獲取紅色（R）的數值</a:t>
            </a:r>
            <a:endParaRPr sz="13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「讀取綠」可以獲取綠色（G）的數值</a:t>
            </a:r>
            <a:endParaRPr sz="13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「讀取藍」可以獲取藍色（B）的數值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 smtClean="0">
                <a:solidFill>
                  <a:srgbClr val="000000"/>
                </a:solidFill>
              </a:rPr>
              <a:t>一般定義一個變數，賦值到獲取的數值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 smtClean="0">
                <a:solidFill>
                  <a:srgbClr val="000000"/>
                </a:solidFill>
              </a:rPr>
              <a:t>如右圖所示</a:t>
            </a:r>
            <a:endParaRPr sz="13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124</a:t>
            </a:fld>
            <a:endParaRPr lang="zh-CN" altLang="en-US" dirty="0"/>
          </a:p>
        </p:txBody>
      </p:sp>
      <p:sp>
        <p:nvSpPr>
          <p:cNvPr id="10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04" y="1561106"/>
            <a:ext cx="2537677" cy="2229589"/>
          </a:xfrm>
          <a:prstGeom prst="rect">
            <a:avLst/>
          </a:prstGeom>
        </p:spPr>
      </p:pic>
      <p:cxnSp>
        <p:nvCxnSpPr>
          <p:cNvPr id="14" name="Shape 560"/>
          <p:cNvCxnSpPr/>
          <p:nvPr/>
        </p:nvCxnSpPr>
        <p:spPr>
          <a:xfrm>
            <a:off x="4237387" y="2761277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顏色分析數值顯示</a:t>
            </a:r>
            <a:endParaRPr dirty="0"/>
          </a:p>
        </p:txBody>
      </p:sp>
      <p:sp>
        <p:nvSpPr>
          <p:cNvPr id="1212" name="Shape 1212"/>
          <p:cNvSpPr txBox="1">
            <a:spLocks noGrp="1"/>
          </p:cNvSpPr>
          <p:nvPr>
            <p:ph type="subTitle" idx="1"/>
          </p:nvPr>
        </p:nvSpPr>
        <p:spPr>
          <a:xfrm>
            <a:off x="730000" y="2254114"/>
            <a:ext cx="3139800" cy="8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將顏色分析模組得到的RGB數值通過Serial Monitor列印出來。</a:t>
            </a:r>
            <a:endParaRPr sz="1300" dirty="0">
              <a:solidFill>
                <a:srgbClr val="000000"/>
              </a:solidFill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4578164" y="697175"/>
            <a:ext cx="188359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11-1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125</a:t>
            </a:fld>
            <a:endParaRPr lang="zh-CN" altLang="en-US" dirty="0"/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250" y="1318650"/>
            <a:ext cx="2903856" cy="35245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2" y="3139982"/>
            <a:ext cx="1742857" cy="3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31" y="3667128"/>
            <a:ext cx="1780952" cy="3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54" y="4184750"/>
            <a:ext cx="1771429" cy="3333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30895" y="75522"/>
            <a:ext cx="1031051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6"/>
            <a:ext cx="9145650" cy="2442014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2" name="Shape 1102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altLang="en-US" dirty="0" smtClean="0"/>
              <a:t>運動感測</a:t>
            </a: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3" name="Shape 1103"/>
          <p:cNvSpPr txBox="1">
            <a:spLocks noGrp="1"/>
          </p:cNvSpPr>
          <p:nvPr>
            <p:ph type="subTitle" idx="4294967295"/>
          </p:nvPr>
        </p:nvSpPr>
        <p:spPr>
          <a:xfrm>
            <a:off x="729450" y="2108450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關於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運動感測模組</a:t>
            </a:r>
            <a:endParaRPr dirty="0"/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關於運動感測晶片</a:t>
            </a:r>
            <a:endParaRPr dirty="0"/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運動感測模組的設定</a:t>
            </a:r>
            <a:endParaRPr lang="en-US" altLang="zh-CN" sz="1200" b="1" i="0" u="none" strike="noStrike" cap="none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獲取運動感測資料</a:t>
            </a:r>
            <a:endParaRPr lang="en-US" altLang="zh-CN" sz="1200" b="1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運動控制</a:t>
            </a:r>
            <a:r>
              <a:rPr lang="en-US" altLang="zh-CN" sz="1200" b="1" i="0" u="none" strike="noStrike" cap="none" dirty="0" err="1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lED</a:t>
            </a:r>
            <a:r>
              <a:rPr lang="zh-CN" altLang="en-US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燈光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52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18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 smtClean="0"/>
              <a:t>關於</a:t>
            </a:r>
            <a:r>
              <a:rPr lang="zh-CN" dirty="0" smtClean="0"/>
              <a:t>運動</a:t>
            </a:r>
            <a:r>
              <a:rPr lang="zh-CN" altLang="en-US" dirty="0" smtClean="0"/>
              <a:t>傳感模組</a:t>
            </a:r>
            <a:endParaRPr lang="zh-CN" dirty="0"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1398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運動感應模組用於反映物體在空間坐標系</a:t>
            </a:r>
            <a:r>
              <a:rPr lang="en-US" altLang="zh-CN" sz="1300" dirty="0" smtClean="0">
                <a:solidFill>
                  <a:srgbClr val="000000"/>
                </a:solidFill>
              </a:rPr>
              <a:t>X</a:t>
            </a:r>
            <a:r>
              <a:rPr lang="zh-CN" altLang="en-US" sz="1300" dirty="0">
                <a:solidFill>
                  <a:srgbClr val="000000"/>
                </a:solidFill>
              </a:rPr>
              <a:t>，</a:t>
            </a:r>
            <a:r>
              <a:rPr lang="en-US" altLang="zh-CN" sz="1300" dirty="0">
                <a:solidFill>
                  <a:srgbClr val="000000"/>
                </a:solidFill>
              </a:rPr>
              <a:t>Y</a:t>
            </a:r>
            <a:r>
              <a:rPr lang="zh-CN" altLang="en-US" sz="1300" dirty="0">
                <a:solidFill>
                  <a:srgbClr val="000000"/>
                </a:solidFill>
              </a:rPr>
              <a:t>，</a:t>
            </a:r>
            <a:r>
              <a:rPr lang="en-US" altLang="zh-CN" sz="1300" dirty="0" smtClean="0">
                <a:solidFill>
                  <a:srgbClr val="000000"/>
                </a:solidFill>
              </a:rPr>
              <a:t>Z</a:t>
            </a:r>
            <a:r>
              <a:rPr lang="zh-CN" altLang="en-US" sz="1300" dirty="0" smtClean="0">
                <a:solidFill>
                  <a:srgbClr val="000000"/>
                </a:solidFill>
              </a:rPr>
              <a:t>三軸上的運動變化參數</a:t>
            </a:r>
            <a:r>
              <a:rPr lang="zh-CN" altLang="en-US" sz="1350" b="1" dirty="0" smtClean="0">
                <a:solidFill>
                  <a:srgbClr val="000000"/>
                </a:solidFill>
              </a:rPr>
              <a:t>。</a:t>
            </a:r>
            <a:endParaRPr sz="1200" b="1" dirty="0">
              <a:solidFill>
                <a:srgbClr val="000000"/>
              </a:solidFill>
            </a:endParaRPr>
          </a:p>
        </p:txBody>
      </p:sp>
      <p:pic>
        <p:nvPicPr>
          <p:cNvPr id="2" name="图片 1" descr="modFinal_0009_IMG_14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58" y="1177767"/>
            <a:ext cx="2787491" cy="2787491"/>
          </a:xfrm>
          <a:prstGeom prst="rect">
            <a:avLst/>
          </a:prstGeom>
        </p:spPr>
      </p:pic>
      <p:pic>
        <p:nvPicPr>
          <p:cNvPr id="3" name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074" y="3161348"/>
            <a:ext cx="1884998" cy="1659731"/>
          </a:xfrm>
          <a:prstGeom prst="rect">
            <a:avLst/>
          </a:prstGeom>
        </p:spPr>
      </p:pic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026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 smtClean="0"/>
              <a:t>關於</a:t>
            </a:r>
            <a:r>
              <a:rPr lang="zh-CN" dirty="0" smtClean="0"/>
              <a:t>運動感應晶片</a:t>
            </a:r>
            <a:endParaRPr lang="zh-CN" dirty="0"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724853" y="2146459"/>
            <a:ext cx="3139916" cy="2310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通常反映運動變化的參數為加速度和 陀螺儀</a:t>
            </a:r>
            <a:r>
              <a:rPr lang="en-US" altLang="zh-CN" sz="1300" dirty="0" smtClean="0">
                <a:solidFill>
                  <a:srgbClr val="000000"/>
                </a:solidFill>
              </a:rPr>
              <a:t>(</a:t>
            </a:r>
            <a:r>
              <a:rPr lang="zh-CN" altLang="en-US" sz="1300" dirty="0">
                <a:solidFill>
                  <a:srgbClr val="000000"/>
                </a:solidFill>
              </a:rPr>
              <a:t>角速度）</a:t>
            </a: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加速度：反映單位時間內物體在某個方向上速度變化的快慢</a:t>
            </a: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sym typeface="+mn-ea"/>
              </a:rPr>
              <a:t>角速度：反映單位時間內物體在某個方向上旋轉的角度</a:t>
            </a:r>
            <a:endParaRPr lang="zh-CN" altLang="en-US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lang="zh-CN" altLang="en-US" sz="1350" b="1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sz="1200" b="1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429" y="1058704"/>
            <a:ext cx="3292793" cy="1921193"/>
          </a:xfrm>
          <a:prstGeom prst="rect">
            <a:avLst/>
          </a:prstGeom>
        </p:spPr>
      </p:pic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945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dirty="0" smtClean="0"/>
              <a:t>運動</a:t>
            </a:r>
            <a:r>
              <a:rPr lang="zh-CN" altLang="en-US" dirty="0" smtClean="0"/>
              <a:t>傳感模組設定</a:t>
            </a:r>
            <a:endParaRPr lang="zh-CN" altLang="en-US" dirty="0"/>
          </a:p>
        </p:txBody>
      </p:sp>
      <p:sp>
        <p:nvSpPr>
          <p:cNvPr id="463" name="Shape 463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1398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 </a:t>
            </a:r>
            <a:r>
              <a:rPr lang="en-US" altLang="zh-CN" sz="1300" dirty="0" err="1">
                <a:solidFill>
                  <a:srgbClr val="000000"/>
                </a:solidFill>
              </a:rPr>
              <a:t>CocoBlockly</a:t>
            </a:r>
            <a:r>
              <a:rPr lang="en-US" altLang="zh-CN" sz="1300" dirty="0">
                <a:solidFill>
                  <a:srgbClr val="000000"/>
                </a:solidFill>
              </a:rPr>
              <a:t> </a:t>
            </a:r>
            <a:r>
              <a:rPr lang="zh-CN" altLang="en-US" sz="1300" dirty="0" smtClean="0">
                <a:solidFill>
                  <a:srgbClr val="000000"/>
                </a:solidFill>
              </a:rPr>
              <a:t>中，選擇「</a:t>
            </a:r>
            <a:r>
              <a:rPr lang="en-US" altLang="zh-CN" sz="1300" dirty="0" smtClean="0">
                <a:solidFill>
                  <a:srgbClr val="000000"/>
                </a:solidFill>
              </a:rPr>
              <a:t>Motion</a:t>
            </a:r>
            <a:r>
              <a:rPr lang="zh-CN" altLang="en-US" sz="1300" dirty="0">
                <a:solidFill>
                  <a:srgbClr val="000000"/>
                </a:solidFill>
              </a:rPr>
              <a:t>」</a:t>
            </a:r>
            <a:endParaRPr sz="1300" dirty="0">
              <a:solidFill>
                <a:srgbClr val="000000"/>
              </a:solidFill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隨後將「</a:t>
            </a:r>
            <a:r>
              <a:rPr lang="en-US" sz="1300" dirty="0" smtClean="0">
                <a:solidFill>
                  <a:srgbClr val="000000"/>
                </a:solidFill>
              </a:rPr>
              <a:t>Motion</a:t>
            </a:r>
            <a:r>
              <a:rPr lang="zh-CN" altLang="en-US" sz="1300" dirty="0" smtClean="0">
                <a:solidFill>
                  <a:srgbClr val="000000"/>
                </a:solidFill>
              </a:rPr>
              <a:t> </a:t>
            </a:r>
            <a:r>
              <a:rPr lang="en-US" altLang="zh-CN" sz="1300" dirty="0" smtClean="0">
                <a:solidFill>
                  <a:srgbClr val="000000"/>
                </a:solidFill>
              </a:rPr>
              <a:t>Setup</a:t>
            </a:r>
            <a:r>
              <a:rPr lang="zh-CN" altLang="en-US" sz="1300" dirty="0" smtClean="0">
                <a:solidFill>
                  <a:srgbClr val="000000"/>
                </a:solidFill>
              </a:rPr>
              <a:t>」拖進工作區</a:t>
            </a:r>
          </a:p>
          <a:p>
            <a:pPr mar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中，進行初始化設定，如下圖</a:t>
            </a:r>
            <a:endParaRPr sz="1300" dirty="0">
              <a:solidFill>
                <a:srgbClr val="000000"/>
              </a:solidFill>
            </a:endParaRPr>
          </a:p>
          <a:p>
            <a:pPr marL="0" indent="1485900">
              <a:lnSpc>
                <a:spcPct val="130000"/>
              </a:lnSpc>
            </a:pPr>
            <a:endParaRPr sz="1200" b="1" dirty="0">
              <a:solidFill>
                <a:srgbClr val="000000"/>
              </a:solidFill>
            </a:endParaRPr>
          </a:p>
          <a:p>
            <a:pPr marL="0" indent="0">
              <a:lnSpc>
                <a:spcPct val="130000"/>
              </a:lnSpc>
            </a:pPr>
            <a:endParaRPr sz="1200" b="1" dirty="0">
              <a:solidFill>
                <a:srgbClr val="000000"/>
              </a:solidFill>
            </a:endParaRPr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39" y="1318650"/>
            <a:ext cx="1771429" cy="3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146" y="1930650"/>
            <a:ext cx="2428571" cy="22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22" y="3287581"/>
            <a:ext cx="2047619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3461840" y="2032717"/>
            <a:ext cx="2158356" cy="101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</a:pPr>
            <a:r>
              <a:rPr lang="zh-CN" sz="1400" b="1" i="0" u="none" strike="noStrike" cap="none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音</a:t>
            </a:r>
            <a:r>
              <a:rPr lang="zh-CN" altLang="en-US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樂模組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just">
              <a:lnSpc>
                <a:spcPct val="140000"/>
              </a:lnSpc>
              <a:buClr>
                <a:srgbClr val="434343"/>
              </a:buClr>
              <a:buSzPts val="500"/>
              <a:buFont typeface="Arial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播放樂器聲音和音樂文檔，可以發出超過 </a:t>
            </a:r>
            <a:r>
              <a:rPr lang="en-US" altLang="zh-CN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100 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種樂器的聲音，支援播放 </a:t>
            </a:r>
            <a:r>
              <a:rPr lang="en-US" altLang="zh-CN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-US" altLang="zh-CN" sz="1000" b="1" dirty="0" err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ogg</a:t>
            </a:r>
            <a:r>
              <a:rPr lang="en-US" altLang="zh-CN" sz="10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CN" altLang="en-US" sz="10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或者 </a:t>
            </a:r>
            <a:r>
              <a:rPr lang="en-US" altLang="zh-CN" sz="10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.mp3 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的音樂檔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3461840" y="3558856"/>
            <a:ext cx="206298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觸摸</a:t>
            </a:r>
            <a:r>
              <a:rPr lang="zh-CN" altLang="en-US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感測</a:t>
            </a:r>
            <a:r>
              <a:rPr lang="zh-CN" altLang="en-US" sz="1400" b="1" i="0" u="none" strike="noStrike" cap="none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模組</a:t>
            </a:r>
            <a:endParaRPr sz="1400" b="1" i="0" u="none" strike="noStrike" cap="none" dirty="0" smtClean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171450" lvl="0" indent="-171450" algn="just">
              <a:lnSpc>
                <a:spcPct val="140000"/>
              </a:lnSpc>
              <a:buClr>
                <a:srgbClr val="434343"/>
              </a:buClr>
              <a:buSzPts val="500"/>
              <a:buFont typeface="Arial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為觸摸感測所用，</a:t>
            </a:r>
            <a:r>
              <a:rPr lang="zh-CN" altLang="en-US" sz="10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上面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有 </a:t>
            </a:r>
            <a:r>
              <a:rPr lang="en-US" altLang="zh-CN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12 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個針腳，可檢測到當使用者碰到和放開的狀態，亦可通過杜邦線以延長感應點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電子模組簡介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520" y="2032717"/>
            <a:ext cx="2462029" cy="2462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Shape 442"/>
          <p:cNvCxnSpPr/>
          <p:nvPr/>
        </p:nvCxnSpPr>
        <p:spPr>
          <a:xfrm flipH="1">
            <a:off x="2836954" y="2440381"/>
            <a:ext cx="537000" cy="5370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443" name="Shape 4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3296" y="2032716"/>
            <a:ext cx="2462029" cy="2462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Shape 444"/>
          <p:cNvCxnSpPr/>
          <p:nvPr/>
        </p:nvCxnSpPr>
        <p:spPr>
          <a:xfrm rot="10800000" flipH="1">
            <a:off x="5620197" y="3915941"/>
            <a:ext cx="526200" cy="5262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sp>
        <p:nvSpPr>
          <p:cNvPr id="10" name="灯片编号占位符 1"/>
          <p:cNvSpPr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13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dirty="0" smtClean="0"/>
              <a:t>獲取運動感應資料</a:t>
            </a:r>
            <a:endParaRPr lang="zh-CN" altLang="en-US" dirty="0"/>
          </a:p>
        </p:txBody>
      </p:sp>
      <p:sp>
        <p:nvSpPr>
          <p:cNvPr id="463" name="Shape 463"/>
          <p:cNvSpPr txBox="1">
            <a:spLocks noGrp="1"/>
          </p:cNvSpPr>
          <p:nvPr>
            <p:ph type="subTitle" idx="1"/>
          </p:nvPr>
        </p:nvSpPr>
        <p:spPr>
          <a:xfrm>
            <a:off x="891100" y="2146575"/>
            <a:ext cx="31398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獲取任一坐標軸的加速度</a:t>
            </a:r>
            <a:endParaRPr sz="1300" dirty="0">
              <a:solidFill>
                <a:srgbClr val="000000"/>
              </a:solidFill>
            </a:endParaRPr>
          </a:p>
          <a:p>
            <a:pPr marL="0" indent="0">
              <a:lnSpc>
                <a:spcPct val="130000"/>
              </a:lnSpc>
            </a:pPr>
            <a:endParaRPr sz="1300" dirty="0">
              <a:solidFill>
                <a:srgbClr val="000000"/>
              </a:solidFill>
            </a:endParaRPr>
          </a:p>
          <a:p>
            <a:pPr marL="0" indent="0">
              <a:lnSpc>
                <a:spcPct val="130000"/>
              </a:lnSpc>
            </a:pPr>
            <a:endParaRPr sz="1300" dirty="0">
              <a:solidFill>
                <a:srgbClr val="000000"/>
              </a:solidFill>
            </a:endParaRPr>
          </a:p>
          <a:p>
            <a:pPr marL="0" indent="0">
              <a:lnSpc>
                <a:spcPct val="130000"/>
              </a:lnSpc>
            </a:pPr>
            <a:endParaRPr sz="1300" dirty="0">
              <a:solidFill>
                <a:srgbClr val="000000"/>
              </a:solidFill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獲取任一坐標軸的陀螺儀參數</a:t>
            </a:r>
            <a:endParaRPr lang="en-US" altLang="zh-CN" sz="1300" dirty="0">
              <a:solidFill>
                <a:srgbClr val="000000"/>
              </a:solidFill>
            </a:endParaRPr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929" y="2146575"/>
            <a:ext cx="2504762" cy="5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453" y="3228905"/>
            <a:ext cx="2485714" cy="495238"/>
          </a:xfrm>
          <a:prstGeom prst="rect">
            <a:avLst/>
          </a:prstGeom>
        </p:spPr>
      </p:pic>
      <p:cxnSp>
        <p:nvCxnSpPr>
          <p:cNvPr id="9" name="Shape 560"/>
          <p:cNvCxnSpPr/>
          <p:nvPr/>
        </p:nvCxnSpPr>
        <p:spPr>
          <a:xfrm>
            <a:off x="4030900" y="2357016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" name="Shape 560"/>
          <p:cNvCxnSpPr/>
          <p:nvPr/>
        </p:nvCxnSpPr>
        <p:spPr>
          <a:xfrm>
            <a:off x="4030900" y="3404565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192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dirty="0" smtClean="0"/>
              <a:t>獲取運動感應資料</a:t>
            </a:r>
            <a:endParaRPr lang="zh-CN" altLang="en-US" dirty="0"/>
          </a:p>
        </p:txBody>
      </p:sp>
      <p:sp>
        <p:nvSpPr>
          <p:cNvPr id="463" name="Shape 463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423538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獲取任一軸上運動變化趨勢；</a:t>
            </a:r>
            <a:br>
              <a:rPr lang="zh-CN" altLang="en-US" sz="1300" dirty="0" smtClean="0">
                <a:solidFill>
                  <a:srgbClr val="000000"/>
                </a:solidFill>
              </a:rPr>
            </a:br>
            <a:r>
              <a:rPr lang="zh-CN" altLang="en-US" sz="1300" dirty="0" smtClean="0">
                <a:solidFill>
                  <a:srgbClr val="000000"/>
                </a:solidFill>
              </a:rPr>
              <a:t>反映水準放置的物體經過翻轉後的角度變化</a:t>
            </a:r>
          </a:p>
          <a:p>
            <a:pPr mar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變化範圍 </a:t>
            </a:r>
            <a:r>
              <a:rPr lang="en-US" altLang="zh-CN" sz="1300" dirty="0" smtClean="0">
                <a:solidFill>
                  <a:srgbClr val="000000"/>
                </a:solidFill>
              </a:rPr>
              <a:t>-</a:t>
            </a:r>
            <a:r>
              <a:rPr lang="en-US" altLang="zh-CN" sz="1300" dirty="0">
                <a:solidFill>
                  <a:srgbClr val="000000"/>
                </a:solidFill>
              </a:rPr>
              <a:t>180</a:t>
            </a:r>
            <a:r>
              <a:rPr lang="zh-CN" altLang="en-US" sz="1300" dirty="0">
                <a:solidFill>
                  <a:srgbClr val="000000"/>
                </a:solidFill>
              </a:rPr>
              <a:t>到</a:t>
            </a:r>
            <a:r>
              <a:rPr lang="en-US" altLang="zh-CN" sz="1300" dirty="0">
                <a:solidFill>
                  <a:srgbClr val="000000"/>
                </a:solidFill>
              </a:rPr>
              <a:t>180</a:t>
            </a:r>
            <a:endParaRPr lang="zh-CN" altLang="en-US" sz="1300" dirty="0">
              <a:solidFill>
                <a:srgbClr val="000000"/>
              </a:solidFill>
            </a:endParaRPr>
          </a:p>
          <a:p>
            <a:pPr marL="0" indent="0">
              <a:lnSpc>
                <a:spcPct val="130000"/>
              </a:lnSpc>
            </a:pPr>
            <a:r>
              <a:rPr lang="en-US" altLang="zh-CN" sz="1200" b="1" dirty="0">
                <a:solidFill>
                  <a:srgbClr val="000000"/>
                </a:solidFill>
              </a:rPr>
              <a:t>     </a:t>
            </a:r>
          </a:p>
        </p:txBody>
      </p:sp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259" y="2304779"/>
            <a:ext cx="1828571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運動控制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燈屏</a:t>
            </a:r>
            <a:endParaRPr dirty="0"/>
          </a:p>
        </p:txBody>
      </p:sp>
      <p:sp>
        <p:nvSpPr>
          <p:cNvPr id="1212" name="Shape 1212"/>
          <p:cNvSpPr txBox="1">
            <a:spLocks noGrp="1"/>
          </p:cNvSpPr>
          <p:nvPr>
            <p:ph type="subTitle" idx="1"/>
          </p:nvPr>
        </p:nvSpPr>
        <p:spPr>
          <a:xfrm>
            <a:off x="834962" y="2303895"/>
            <a:ext cx="3139800" cy="4628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 smtClean="0">
                <a:solidFill>
                  <a:srgbClr val="000000"/>
                </a:solidFill>
              </a:rPr>
              <a:t>通過運動傳感模組，感知運動的趨勢，控制</a:t>
            </a:r>
            <a:r>
              <a:rPr lang="en-US" altLang="zh-CN" sz="1300" dirty="0" smtClean="0">
                <a:solidFill>
                  <a:srgbClr val="000000"/>
                </a:solidFill>
              </a:rPr>
              <a:t>LED</a:t>
            </a:r>
            <a:r>
              <a:rPr lang="zh-CN" altLang="en-US" sz="1300" dirty="0" smtClean="0">
                <a:solidFill>
                  <a:srgbClr val="000000"/>
                </a:solidFill>
              </a:rPr>
              <a:t>燈屏上燈光的移動</a:t>
            </a:r>
            <a:endParaRPr sz="1300" dirty="0">
              <a:solidFill>
                <a:srgbClr val="000000"/>
              </a:solidFill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4558914" y="129284"/>
            <a:ext cx="180124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12-1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132</a:t>
            </a:fld>
            <a:endParaRPr lang="zh-CN" altLang="en-US" dirty="0"/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34" y="966949"/>
            <a:ext cx="2377962" cy="1927401"/>
          </a:xfrm>
          <a:prstGeom prst="rect">
            <a:avLst/>
          </a:prstGeom>
        </p:spPr>
      </p:pic>
      <p:sp>
        <p:nvSpPr>
          <p:cNvPr id="11" name="Shape 1212"/>
          <p:cNvSpPr txBox="1">
            <a:spLocks/>
          </p:cNvSpPr>
          <p:nvPr/>
        </p:nvSpPr>
        <p:spPr>
          <a:xfrm>
            <a:off x="7621842" y="4518430"/>
            <a:ext cx="841438" cy="46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下一頁</a:t>
            </a:r>
            <a:endParaRPr lang="zh-TW" altLang="en-US" sz="1300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30895" y="75522"/>
            <a:ext cx="1031051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6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/>
          <p:nvPr/>
        </p:nvSpPr>
        <p:spPr>
          <a:xfrm>
            <a:off x="820034" y="687937"/>
            <a:ext cx="180124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12-1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133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34" y="1346651"/>
            <a:ext cx="6952381" cy="3600000"/>
          </a:xfrm>
          <a:prstGeom prst="rect">
            <a:avLst/>
          </a:prstGeom>
        </p:spPr>
      </p:pic>
      <p:sp>
        <p:nvSpPr>
          <p:cNvPr id="15" name="Shape 1212"/>
          <p:cNvSpPr txBox="1">
            <a:spLocks/>
          </p:cNvSpPr>
          <p:nvPr/>
        </p:nvSpPr>
        <p:spPr>
          <a:xfrm>
            <a:off x="6707442" y="4518430"/>
            <a:ext cx="841438" cy="46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下一頁</a:t>
            </a:r>
            <a:endParaRPr lang="zh-TW" altLang="en-US" sz="1300" dirty="0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0895" y="75522"/>
            <a:ext cx="1031051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7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/>
          <p:nvPr/>
        </p:nvSpPr>
        <p:spPr>
          <a:xfrm>
            <a:off x="820034" y="687937"/>
            <a:ext cx="180124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12-1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134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60" y="1380193"/>
            <a:ext cx="7730300" cy="3470747"/>
          </a:xfrm>
          <a:prstGeom prst="rect">
            <a:avLst/>
          </a:prstGeom>
        </p:spPr>
      </p:pic>
      <p:sp>
        <p:nvSpPr>
          <p:cNvPr id="15" name="Shape 1212"/>
          <p:cNvSpPr txBox="1">
            <a:spLocks/>
          </p:cNvSpPr>
          <p:nvPr/>
        </p:nvSpPr>
        <p:spPr>
          <a:xfrm>
            <a:off x="6707442" y="4518430"/>
            <a:ext cx="841438" cy="46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下一頁</a:t>
            </a:r>
            <a:endParaRPr lang="zh-TW" altLang="en-US" sz="1300" dirty="0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0895" y="75522"/>
            <a:ext cx="1031051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99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/>
          <p:nvPr/>
        </p:nvSpPr>
        <p:spPr>
          <a:xfrm>
            <a:off x="820034" y="687937"/>
            <a:ext cx="180124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12-1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135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05" y="575897"/>
            <a:ext cx="4171429" cy="4285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30895" y="75522"/>
            <a:ext cx="1031051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9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6"/>
            <a:ext cx="9145650" cy="2442014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2" name="Shape 1102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藍牙</a:t>
            </a:r>
            <a:r>
              <a:rPr lang="zh-CN" altLang="en-US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通信</a:t>
            </a: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3" name="Shape 1103"/>
          <p:cNvSpPr txBox="1">
            <a:spLocks noGrp="1"/>
          </p:cNvSpPr>
          <p:nvPr>
            <p:ph type="subTitle" idx="4294967295"/>
          </p:nvPr>
        </p:nvSpPr>
        <p:spPr>
          <a:xfrm>
            <a:off x="729450" y="2172244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關於藍牙模組</a:t>
            </a:r>
            <a:endParaRPr dirty="0"/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藍牙模組設定</a:t>
            </a:r>
            <a:endParaRPr dirty="0"/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藍牙訊號接收</a:t>
            </a:r>
            <a:endParaRPr lang="en-US" altLang="zh-CN" sz="1200" b="1" i="0" u="none" strike="noStrike" cap="none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藍牙控制小車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52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136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關於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藍牙</a:t>
            </a: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通信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9" name="Shape 1109"/>
          <p:cNvSpPr txBox="1"/>
          <p:nvPr/>
        </p:nvSpPr>
        <p:spPr>
          <a:xfrm>
            <a:off x="730001" y="2037757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/>
              <a:t> 藍牙模組是用於能與藍牙配對的設備，遠端控制輸出。藍牙配對前狀態燈會以較快的頻率閃爍，當成功連接後狀態燈以較慢頻率閃爍</a:t>
            </a:r>
            <a:endParaRPr lang="en-US" altLang="zh-CN" sz="1300" dirty="0" smtClean="0"/>
          </a:p>
          <a:p>
            <a:pPr lvl="0">
              <a:lnSpc>
                <a:spcPct val="150000"/>
              </a:lnSpc>
            </a:pPr>
            <a:endParaRPr lang="en-US" sz="1300" b="1" i="0" u="none" strike="noStrike" cap="none" dirty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zh-CN" altLang="en-US" sz="1300" dirty="0" smtClean="0"/>
              <a:t>使用藍牙模組前，手機上需要下載相關</a:t>
            </a:r>
            <a:r>
              <a:rPr lang="en-US" altLang="zh-CN" sz="1300" dirty="0" smtClean="0"/>
              <a:t>APP</a:t>
            </a:r>
            <a:endParaRPr lang="en-US" altLang="zh-CN" sz="1300" dirty="0"/>
          </a:p>
          <a:p>
            <a:pPr lvl="0">
              <a:lnSpc>
                <a:spcPct val="150000"/>
              </a:lnSpc>
            </a:pPr>
            <a:r>
              <a:rPr lang="zh-CN" altLang="en-US" sz="1300" dirty="0" smtClean="0"/>
              <a:t>應用的下載地址如下：</a:t>
            </a:r>
            <a:endParaRPr lang="en-US" altLang="zh-CN" sz="1300" dirty="0"/>
          </a:p>
          <a:p>
            <a:pPr lvl="0">
              <a:lnSpc>
                <a:spcPct val="150000"/>
              </a:lnSpc>
            </a:pPr>
            <a:r>
              <a:rPr lang="en-US" altLang="zh-CN" sz="1200" u="sng" dirty="0">
                <a:solidFill>
                  <a:schemeClr val="hlink"/>
                </a:solidFill>
                <a:hlinkClick r:id="rId3"/>
              </a:rPr>
              <a:t>https://cocorobo.hk/downloads/robotcar_bluetooth.apk</a:t>
            </a:r>
            <a:endParaRPr lang="en-US" altLang="zh-CN" sz="1200" dirty="0"/>
          </a:p>
          <a:p>
            <a:pPr lvl="0">
              <a:lnSpc>
                <a:spcPct val="150000"/>
              </a:lnSpc>
            </a:pP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Shape 1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3829" y="1212574"/>
            <a:ext cx="2494871" cy="24948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137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藍牙</a:t>
            </a: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通信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6" name="Shape 1116"/>
          <p:cNvSpPr txBox="1"/>
          <p:nvPr/>
        </p:nvSpPr>
        <p:spPr>
          <a:xfrm>
            <a:off x="730001" y="2037757"/>
            <a:ext cx="3505116" cy="250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/>
              <a:t>1. </a:t>
            </a:r>
            <a:r>
              <a:rPr lang="zh-CN" altLang="en-US" sz="1300" dirty="0" smtClean="0"/>
              <a:t>藍牙初始化</a:t>
            </a:r>
          </a:p>
          <a:p>
            <a:pPr lvl="0">
              <a:lnSpc>
                <a:spcPct val="150000"/>
              </a:lnSpc>
            </a:pPr>
            <a:r>
              <a:rPr lang="en-US" altLang="zh-CN" sz="1300" dirty="0" smtClean="0"/>
              <a:t>2.</a:t>
            </a:r>
            <a:r>
              <a:rPr lang="zh-CN" altLang="en-US" sz="1300" dirty="0" smtClean="0"/>
              <a:t>設置藍牙輸出類型：</a:t>
            </a:r>
          </a:p>
          <a:p>
            <a:pPr lvl="0">
              <a:lnSpc>
                <a:spcPct val="150000"/>
              </a:lnSpc>
            </a:pPr>
            <a:r>
              <a:rPr lang="zh-CN" altLang="en-US" sz="1300" dirty="0" smtClean="0"/>
              <a:t>字串   </a:t>
            </a:r>
            <a:r>
              <a:rPr lang="en-US" altLang="zh-CN" sz="1300" dirty="0" smtClean="0"/>
              <a:t>String</a:t>
            </a:r>
            <a:r>
              <a:rPr lang="zh-CN" altLang="en-US" sz="1300" dirty="0" smtClean="0"/>
              <a:t>，數字 </a:t>
            </a:r>
            <a:r>
              <a:rPr lang="en-US" altLang="zh-CN" sz="1300" dirty="0" smtClean="0"/>
              <a:t>Number</a:t>
            </a:r>
            <a:r>
              <a:rPr lang="zh-CN" altLang="en-US" sz="1300" dirty="0" smtClean="0"/>
              <a:t>，陣列   </a:t>
            </a:r>
            <a:r>
              <a:rPr lang="en-US" altLang="zh-CN" sz="1300" dirty="0" smtClean="0"/>
              <a:t>Array</a:t>
            </a:r>
            <a:endParaRPr lang="en-US" altLang="zh-CN" sz="1300" dirty="0"/>
          </a:p>
          <a:p>
            <a:pPr lvl="0">
              <a:lnSpc>
                <a:spcPct val="150000"/>
              </a:lnSpc>
            </a:pPr>
            <a:r>
              <a:rPr lang="en-US" altLang="zh-CN" sz="1300" dirty="0"/>
              <a:t>3</a:t>
            </a:r>
            <a:r>
              <a:rPr lang="en-US" altLang="zh-CN" sz="1300" dirty="0" smtClean="0"/>
              <a:t>.</a:t>
            </a:r>
            <a:r>
              <a:rPr lang="zh-CN" altLang="en-US" sz="1300" dirty="0" smtClean="0"/>
              <a:t>設置接收資料的變數： </a:t>
            </a:r>
            <a:r>
              <a:rPr lang="en-US" altLang="zh-CN" sz="1300" dirty="0" smtClean="0"/>
              <a:t>command</a:t>
            </a:r>
            <a:endParaRPr lang="en-US" altLang="zh-CN" sz="1300" dirty="0"/>
          </a:p>
          <a:p>
            <a:pPr lvl="0">
              <a:lnSpc>
                <a:spcPct val="150000"/>
              </a:lnSpc>
            </a:pPr>
            <a:r>
              <a:rPr lang="en-US" altLang="zh-CN" sz="1300" dirty="0"/>
              <a:t>4</a:t>
            </a:r>
            <a:r>
              <a:rPr lang="en-US" altLang="zh-CN" sz="1300" dirty="0" smtClean="0"/>
              <a:t>.</a:t>
            </a:r>
            <a:r>
              <a:rPr lang="zh-CN" altLang="en-US" sz="1300" dirty="0" smtClean="0"/>
              <a:t>設置</a:t>
            </a:r>
            <a:r>
              <a:rPr lang="en-US" altLang="zh-CN" sz="1300" dirty="0" smtClean="0"/>
              <a:t>Baud</a:t>
            </a:r>
            <a:r>
              <a:rPr lang="zh-CN" altLang="en-US" sz="1300" dirty="0"/>
              <a:t>速率</a:t>
            </a:r>
          </a:p>
          <a:p>
            <a:pPr lvl="0">
              <a:lnSpc>
                <a:spcPct val="150000"/>
              </a:lnSpc>
            </a:pPr>
            <a:r>
              <a:rPr lang="en-US" altLang="zh-CN" sz="1300" dirty="0"/>
              <a:t>5</a:t>
            </a:r>
            <a:r>
              <a:rPr lang="en-US" altLang="zh-CN" sz="1300" dirty="0" smtClean="0"/>
              <a:t>.</a:t>
            </a:r>
            <a:r>
              <a:rPr lang="zh-CN" altLang="en-US" sz="1300" dirty="0" smtClean="0"/>
              <a:t>獲取已經接收到的藍牙資料</a:t>
            </a:r>
            <a:endParaRPr sz="1300" b="1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138</a:t>
            </a:fld>
            <a:endParaRPr lang="zh-CN" altLang="en-US" dirty="0"/>
          </a:p>
        </p:txBody>
      </p:sp>
      <p:sp>
        <p:nvSpPr>
          <p:cNvPr id="8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87" y="1192873"/>
            <a:ext cx="1790476" cy="333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750" y="1793942"/>
            <a:ext cx="2742857" cy="21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藍牙</a:t>
            </a: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通信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訊號接收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730001" y="2037757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/>
              <a:t>當藍牙傳輸資料為陣列</a:t>
            </a:r>
            <a:r>
              <a:rPr lang="en-US" altLang="zh-CN" sz="1300" dirty="0" smtClean="0"/>
              <a:t>Array</a:t>
            </a:r>
            <a:r>
              <a:rPr lang="zh-CN" altLang="en-US" sz="1300" dirty="0" smtClean="0"/>
              <a:t>時，需要先陣列進行聲明。聲明陣列長度需要大於或等於藍牙數據傳長度</a:t>
            </a:r>
            <a:endParaRPr sz="1300" b="1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139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33" y="1150583"/>
            <a:ext cx="2961905" cy="28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5" y="1337690"/>
            <a:ext cx="9145650" cy="2894068"/>
            <a:chOff x="-1650" y="2276491"/>
            <a:chExt cx="9145650" cy="2121261"/>
          </a:xfrm>
        </p:grpSpPr>
        <p:sp>
          <p:nvSpPr>
            <p:cNvPr id="5" name="矩形 4"/>
            <p:cNvSpPr/>
            <p:nvPr/>
          </p:nvSpPr>
          <p:spPr>
            <a:xfrm>
              <a:off x="0" y="2276491"/>
              <a:ext cx="9144000" cy="1962783"/>
            </a:xfrm>
            <a:prstGeom prst="rect">
              <a:avLst/>
            </a:prstGeom>
            <a:solidFill>
              <a:schemeClr val="accent5">
                <a:lumMod val="5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-1650" y="4307839"/>
              <a:ext cx="9144000" cy="89913"/>
            </a:xfrm>
            <a:prstGeom prst="rect">
              <a:avLst/>
            </a:prstGeom>
            <a:solidFill>
              <a:schemeClr val="accent5">
                <a:lumMod val="5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使用CocoBlockly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0" name="Shape 450"/>
          <p:cNvSpPr txBox="1">
            <a:spLocks noGrp="1"/>
          </p:cNvSpPr>
          <p:nvPr>
            <p:ph type="subTitle" idx="4294967295"/>
          </p:nvPr>
        </p:nvSpPr>
        <p:spPr>
          <a:xfrm>
            <a:off x="729450" y="1986530"/>
            <a:ext cx="589487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zh-CN" sz="1200" b="1" i="0" u="none" strike="noStrike" cap="none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本次培訓將運用CocoBlockly對不同的電子模組進行程式設計</a:t>
            </a:r>
            <a:endParaRPr lang="en-US" altLang="zh-CN" sz="200" b="1" i="0" u="none" strike="noStrike" cap="none" spc="3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altLang="zh-CN" sz="1200" b="1" spc="300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關於CocoBlockly</a:t>
            </a:r>
            <a:endParaRPr lang="en-US" altLang="zh-CN"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   </a:t>
            </a: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介面及功能介紹</a:t>
            </a:r>
            <a:endParaRPr lang="en-US" altLang="zh-CN"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   </a:t>
            </a: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Uploader下載及安裝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（</a:t>
            </a:r>
            <a:r>
              <a:rPr lang="en-US" altLang="zh-CN" sz="1200" b="1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MacOS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）</a:t>
            </a:r>
            <a:endParaRPr lang="en-US" altLang="zh-CN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lnSpc>
                <a:spcPct val="140000"/>
              </a:lnSpc>
              <a:buNone/>
            </a:pP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4.    </a:t>
            </a:r>
            <a:r>
              <a:rPr lang="zh-CN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Uploader下載及安裝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（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Windows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）</a:t>
            </a:r>
            <a:endParaRPr lang="en-US" altLang="zh-CN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lnSpc>
                <a:spcPct val="140000"/>
              </a:lnSpc>
              <a:buNone/>
            </a:pP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5.    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使用</a:t>
            </a: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Uploader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上傳程式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52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zh-CN" sz="1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dirty="0"/>
          </a:p>
          <a:p>
            <a:pPr marL="152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藍牙控制小車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730000" y="2037757"/>
            <a:ext cx="3505117" cy="305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 smtClean="0"/>
              <a:t>通過結合藍牙通信模組和電機驅動模組，可以</a:t>
            </a:r>
            <a:r>
              <a:rPr lang="zh-CN" altLang="en-US" sz="1200" dirty="0"/>
              <a:t>用</a:t>
            </a:r>
            <a:r>
              <a:rPr lang="en-US" altLang="zh-CN" sz="1200" dirty="0"/>
              <a:t>mobile 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（或者其他設備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）控制兩個電機的轉動方式，從而控制小車的運動方向和狀態。</a:t>
            </a:r>
          </a:p>
          <a:p>
            <a:pPr lvl="0">
              <a:lnSpc>
                <a:spcPct val="150000"/>
              </a:lnSpc>
            </a:pPr>
            <a:endParaRPr lang="zh-CN" altLang="en-US" sz="1200" dirty="0"/>
          </a:p>
          <a:p>
            <a:pPr lvl="0">
              <a:lnSpc>
                <a:spcPct val="150000"/>
              </a:lnSpc>
            </a:pPr>
            <a:r>
              <a:rPr lang="zh-CN" altLang="en-US" sz="1200" dirty="0" smtClean="0"/>
              <a:t>我們推薦使用</a:t>
            </a:r>
            <a:r>
              <a:rPr lang="en-US" altLang="zh-CN" sz="1200" dirty="0" smtClean="0"/>
              <a:t>App Inventor</a:t>
            </a:r>
            <a:r>
              <a:rPr lang="zh-CN" altLang="en-US" sz="1200" dirty="0" smtClean="0"/>
              <a:t>自製的</a:t>
            </a:r>
            <a:r>
              <a:rPr lang="en-US" altLang="zh-CN" sz="1200" dirty="0" smtClean="0"/>
              <a:t>Android App</a:t>
            </a:r>
            <a:r>
              <a:rPr lang="zh-CN" altLang="en-US" sz="1200" dirty="0" smtClean="0"/>
              <a:t>，下載地址為：</a:t>
            </a:r>
            <a:r>
              <a:rPr lang="zh-CN" sz="1200" b="0" i="0" u="sng" strike="noStrike" cap="none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</a:t>
            </a:r>
            <a:r>
              <a:rPr lang="zh-CN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://cocorobo.hk/downloads/robotcar_bluetooth.apk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140</a:t>
            </a:fld>
            <a:endParaRPr lang="zh-CN" altLang="en-US" dirty="0"/>
          </a:p>
        </p:txBody>
      </p:sp>
      <p:sp>
        <p:nvSpPr>
          <p:cNvPr id="8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0" y="381564"/>
            <a:ext cx="4368287" cy="43682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" b="6957"/>
          <a:stretch/>
        </p:blipFill>
        <p:spPr>
          <a:xfrm>
            <a:off x="6055699" y="853441"/>
            <a:ext cx="2150598" cy="34084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0" t="63257" r="351" b="21731"/>
          <a:stretch/>
        </p:blipFill>
        <p:spPr>
          <a:xfrm>
            <a:off x="4450046" y="546490"/>
            <a:ext cx="763489" cy="7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藍牙</a:t>
            </a:r>
            <a:r>
              <a:rPr lang="zh-CN" altLang="en-US" dirty="0" smtClean="0"/>
              <a:t>控制小車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730000" y="203775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/>
              <a:t>通過藍牙來控制小車的前行、後退、向左或向右</a:t>
            </a:r>
            <a:endParaRPr sz="13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>
          <a:xfrm>
            <a:off x="7715250" y="4779873"/>
            <a:ext cx="142875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140</a:t>
            </a:r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Shape 1213"/>
          <p:cNvSpPr/>
          <p:nvPr/>
        </p:nvSpPr>
        <p:spPr>
          <a:xfrm>
            <a:off x="4565540" y="138910"/>
            <a:ext cx="1896220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13-1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5" y="3430101"/>
            <a:ext cx="1771429" cy="3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38" y="2474179"/>
            <a:ext cx="1790476" cy="333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38" y="4005163"/>
            <a:ext cx="1790476" cy="3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15" y="2929039"/>
            <a:ext cx="1742857" cy="3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598" y="709060"/>
            <a:ext cx="1523810" cy="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962" y="4523791"/>
            <a:ext cx="1780952" cy="3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4408" y="709060"/>
            <a:ext cx="3174733" cy="435026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130895" y="75522"/>
            <a:ext cx="1031051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312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6"/>
            <a:ext cx="9145650" cy="2442014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0" name="Shape 840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轉接模組</a:t>
            </a:r>
            <a:endParaRPr dirty="0"/>
          </a:p>
        </p:txBody>
      </p:sp>
      <p:sp>
        <p:nvSpPr>
          <p:cNvPr id="841" name="Shape 841"/>
          <p:cNvSpPr txBox="1">
            <a:spLocks noGrp="1"/>
          </p:cNvSpPr>
          <p:nvPr>
            <p:ph type="subTitle" idx="4294967295"/>
          </p:nvPr>
        </p:nvSpPr>
        <p:spPr>
          <a:xfrm>
            <a:off x="729450" y="2108450"/>
            <a:ext cx="4340400" cy="1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關於轉接模組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關於資料引腳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關於模擬引腳</a:t>
            </a:r>
            <a:endParaRPr lang="en-US" altLang="zh-CN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連接紅外距離感測器</a:t>
            </a:r>
            <a:endParaRPr lang="en-US" altLang="zh-CN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連接超聲波感測器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4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 smtClean="0"/>
              <a:t>關於轉接模組</a:t>
            </a:r>
            <a:endParaRPr lang="zh-CN" dirty="0"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730000" y="2014338"/>
            <a:ext cx="3870785" cy="2716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轉接模組上嵌有多組引腳，用於多種範本或者設備如舵機，電機的轉接，還可以外接協力廠商感測器，如紅外線感測器和超聲波感測器等等。</a:t>
            </a:r>
            <a:endParaRPr lang="zh-CN" altLang="en-US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每組引腳由地線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C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GND) , 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電源輸出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C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VCC), 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引腳介面</a:t>
            </a:r>
          </a:p>
          <a:p>
            <a:pPr marL="0" indent="0">
              <a:lnSpc>
                <a:spcPct val="150000"/>
              </a:lnSpc>
            </a:pPr>
            <a:endParaRPr lang="en-US" altLang="zh-CN" sz="13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常見轉接模組存在有資料引腳和模擬引腳</a:t>
            </a:r>
            <a:endParaRPr lang="zh-CN" altLang="en-US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接入方式存在兩種： </a:t>
            </a: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接入型（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A1,B1</a:t>
            </a:r>
            <a:r>
              <a:rPr lang="en-US" altLang="zh-C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zh-CN" altLang="en-US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接出型</a:t>
            </a:r>
            <a:r>
              <a:rPr lang="en-US" altLang="zh-C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(A2,B2)</a:t>
            </a:r>
            <a:endParaRPr lang="zh-CN" altLang="en-US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</a:pPr>
            <a:endParaRPr lang="en-US" altLang="zh-CN" sz="1350" b="1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sz="1200" b="1" dirty="0">
              <a:solidFill>
                <a:srgbClr val="000000"/>
              </a:solidFill>
            </a:endParaRPr>
          </a:p>
        </p:txBody>
      </p:sp>
      <p:pic>
        <p:nvPicPr>
          <p:cNvPr id="2" name="图片 0" descr="modFinal_0010_IMG_14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35" y="1438751"/>
            <a:ext cx="2180273" cy="2180273"/>
          </a:xfrm>
          <a:prstGeom prst="rect">
            <a:avLst/>
          </a:prstGeom>
        </p:spPr>
      </p:pic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729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30091" y="1265873"/>
            <a:ext cx="3591878" cy="664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dirty="0" smtClean="0"/>
              <a:t>關於資料引腳</a:t>
            </a:r>
            <a:endParaRPr lang="zh-CN" dirty="0"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1398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轉接模組上的資料引腳的標識為 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</a:t>
            </a:r>
            <a:endParaRPr lang="en-US" altLang="zh-CN" sz="13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轉接模組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類 的數據引腳：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D0~D7</a:t>
            </a:r>
            <a:endParaRPr lang="en-US" altLang="zh-CN" sz="13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轉接模組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類 的數據引腳：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D6~D13</a:t>
            </a:r>
            <a:endParaRPr lang="en-US" altLang="zh-CN" sz="13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50000"/>
              </a:lnSpc>
            </a:pPr>
            <a:endParaRPr lang="en-US" altLang="zh-CN" sz="13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50000"/>
              </a:lnSpc>
            </a:pPr>
            <a:endParaRPr lang="en-US" altLang="zh-CN" sz="1350" b="1" dirty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41" y="1333977"/>
            <a:ext cx="2611755" cy="2475071"/>
          </a:xfrm>
          <a:prstGeom prst="rect">
            <a:avLst/>
          </a:prstGeom>
        </p:spPr>
      </p:pic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05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30091" y="1265873"/>
            <a:ext cx="3591878" cy="664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dirty="0" smtClean="0"/>
              <a:t>關於模擬引腳</a:t>
            </a:r>
            <a:endParaRPr lang="zh-CN" dirty="0"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1398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轉接模組上的類比引腳的標識為 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</a:t>
            </a:r>
            <a:endParaRPr lang="en-US" altLang="zh-CN" sz="13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轉接模組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類 的數據引腳：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A0~A3</a:t>
            </a:r>
            <a:endParaRPr lang="en-US" altLang="zh-CN" sz="13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轉接模組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類 的數據引腳：</a:t>
            </a:r>
            <a:r>
              <a:rPr lang="en-US" alt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A4~A7</a:t>
            </a:r>
            <a:endParaRPr lang="en-US" altLang="zh-CN" sz="13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50000"/>
              </a:lnSpc>
            </a:pPr>
            <a:endParaRPr lang="en-US" altLang="zh-CN" sz="1350" b="1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71" y="1115378"/>
            <a:ext cx="3061335" cy="2912269"/>
          </a:xfrm>
          <a:prstGeom prst="rect">
            <a:avLst/>
          </a:prstGeom>
        </p:spPr>
      </p:pic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860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6928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FF0000"/>
                </a:solidFill>
              </a:rPr>
              <a:t>紅外距離感測器</a:t>
            </a:r>
            <a:endParaRPr sz="3000" b="1" i="0" u="none" strike="noStrike" cap="none" dirty="0">
              <a:solidFill>
                <a:srgbClr val="FF0000"/>
              </a:solidFill>
              <a:sym typeface="Raleway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730000" y="203775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/>
              <a:t>紅外距離感測器：利用紅外發射管的反射光來讀取物體反射光的數值，也可以關閉紅外發光管從而讀取環境光的強度，可用於識別顏色的深淺。</a:t>
            </a:r>
            <a:endParaRPr lang="en-US" altLang="zh-CN" sz="1300" dirty="0" smtClean="0"/>
          </a:p>
          <a:p>
            <a:pPr lvl="0">
              <a:lnSpc>
                <a:spcPct val="150000"/>
              </a:lnSpc>
            </a:pPr>
            <a:endParaRPr lang="en-US"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zh-CN" altLang="en-US" sz="1300" dirty="0" smtClean="0"/>
              <a:t>我們可以利用紅外距離感測器做尋線小車。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146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5141277" y="961640"/>
            <a:ext cx="1685925" cy="969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78" y="2037757"/>
            <a:ext cx="2840374" cy="21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7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6928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FF0000"/>
                </a:solidFill>
              </a:rPr>
              <a:t>紅外距離感測器</a:t>
            </a:r>
            <a:endParaRPr sz="3000" b="1" i="0" u="none" strike="noStrike" cap="none" dirty="0">
              <a:solidFill>
                <a:srgbClr val="FF0000"/>
              </a:solidFill>
              <a:sym typeface="Raleway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675560" y="223079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轉接模組連接紅外距離感測器的方法，如右圖：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147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50277" t="3242" r="1684" b="44969"/>
          <a:stretch/>
        </p:blipFill>
        <p:spPr>
          <a:xfrm>
            <a:off x="4969882" y="2037757"/>
            <a:ext cx="3354675" cy="2245360"/>
          </a:xfrm>
          <a:prstGeom prst="rect">
            <a:avLst/>
          </a:prstGeom>
        </p:spPr>
      </p:pic>
      <p:sp>
        <p:nvSpPr>
          <p:cNvPr id="7" name="Shape 1125"/>
          <p:cNvSpPr txBox="1"/>
          <p:nvPr/>
        </p:nvSpPr>
        <p:spPr>
          <a:xfrm>
            <a:off x="4758141" y="1150583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 smtClean="0"/>
              <a:t>1</a:t>
            </a:r>
            <a:r>
              <a:rPr lang="zh-CN" altLang="en-US" sz="1300" dirty="0" smtClean="0"/>
              <a:t>、我們可以將轉接模組</a:t>
            </a:r>
            <a:r>
              <a:rPr lang="en-US" altLang="zh-CN" sz="1300" dirty="0" smtClean="0"/>
              <a:t>A1</a:t>
            </a:r>
            <a:r>
              <a:rPr lang="zh-CN" altLang="en-US" sz="1300" dirty="0" smtClean="0"/>
              <a:t>準備好，仔細觀察</a:t>
            </a:r>
            <a:r>
              <a:rPr lang="en-US" altLang="zh-CN" sz="1300" dirty="0" smtClean="0"/>
              <a:t>A0</a:t>
            </a:r>
            <a:r>
              <a:rPr lang="zh-CN" altLang="en-US" sz="1300" dirty="0" smtClean="0"/>
              <a:t>介口在哪裡：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42822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148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Shape 1125"/>
          <p:cNvSpPr txBox="1"/>
          <p:nvPr/>
        </p:nvSpPr>
        <p:spPr>
          <a:xfrm>
            <a:off x="4758143" y="1321153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 smtClean="0"/>
              <a:t>2</a:t>
            </a:r>
            <a:r>
              <a:rPr lang="zh-CN" altLang="en-US" sz="1300" dirty="0" smtClean="0"/>
              <a:t>、準備好兩頭為「</a:t>
            </a:r>
            <a:r>
              <a:rPr lang="zh-CN" altLang="en-US" sz="1300" dirty="0"/>
              <a:t>母 </a:t>
            </a:r>
            <a:r>
              <a:rPr lang="en-US" altLang="zh-CN" sz="1300" dirty="0"/>
              <a:t>(female) &lt;-&gt; </a:t>
            </a:r>
            <a:r>
              <a:rPr lang="zh-CN" altLang="en-US" sz="1300" dirty="0"/>
              <a:t>母」</a:t>
            </a:r>
            <a:r>
              <a:rPr lang="zh-CN" altLang="en-US" sz="1300" dirty="0" smtClean="0"/>
              <a:t>的杜邦線，杜邦線的顏色最好不相同，建議</a:t>
            </a:r>
            <a:r>
              <a:rPr lang="en-US" altLang="zh-CN" sz="1300" dirty="0" smtClean="0"/>
              <a:t>VCC</a:t>
            </a:r>
            <a:r>
              <a:rPr lang="zh-CN" altLang="en-US" sz="1300" dirty="0" smtClean="0"/>
              <a:t>用紅色，</a:t>
            </a:r>
            <a:r>
              <a:rPr lang="en-US" altLang="zh-CN" sz="1300" dirty="0" smtClean="0"/>
              <a:t>GND</a:t>
            </a:r>
            <a:r>
              <a:rPr lang="zh-CN" altLang="en-US" sz="1300" dirty="0" smtClean="0"/>
              <a:t>用黑色：</a:t>
            </a:r>
            <a:endParaRPr sz="13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602" y="2293467"/>
            <a:ext cx="2759240" cy="1970885"/>
          </a:xfrm>
          <a:prstGeom prst="rect">
            <a:avLst/>
          </a:prstGeom>
        </p:spPr>
      </p:pic>
      <p:sp>
        <p:nvSpPr>
          <p:cNvPr id="10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6928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FF0000"/>
                </a:solidFill>
              </a:rPr>
              <a:t>紅外距離感測器</a:t>
            </a:r>
            <a:endParaRPr sz="3000" b="1" i="0" u="none" strike="noStrike" cap="none" dirty="0">
              <a:solidFill>
                <a:srgbClr val="FF0000"/>
              </a:solidFill>
              <a:sym typeface="Raleway"/>
            </a:endParaRPr>
          </a:p>
        </p:txBody>
      </p:sp>
      <p:sp>
        <p:nvSpPr>
          <p:cNvPr id="11" name="Shape 1125"/>
          <p:cNvSpPr txBox="1"/>
          <p:nvPr/>
        </p:nvSpPr>
        <p:spPr>
          <a:xfrm>
            <a:off x="675560" y="223079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轉接模組連接紅外距離感測器的方法，如右圖：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9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149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86" y="1318650"/>
            <a:ext cx="4086366" cy="3056667"/>
          </a:xfrm>
          <a:prstGeom prst="rect">
            <a:avLst/>
          </a:prstGeom>
        </p:spPr>
      </p:pic>
      <p:sp>
        <p:nvSpPr>
          <p:cNvPr id="8" name="Shape 1125"/>
          <p:cNvSpPr txBox="1"/>
          <p:nvPr/>
        </p:nvSpPr>
        <p:spPr>
          <a:xfrm>
            <a:off x="4642429" y="789806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/>
              <a:t>3</a:t>
            </a:r>
            <a:r>
              <a:rPr lang="zh-CN" altLang="en-US" sz="1300" dirty="0" smtClean="0"/>
              <a:t>、將三根母的杜邦線接在感測器上：</a:t>
            </a:r>
            <a:endParaRPr sz="1300" dirty="0"/>
          </a:p>
        </p:txBody>
      </p:sp>
      <p:sp>
        <p:nvSpPr>
          <p:cNvPr id="10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6928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FF0000"/>
                </a:solidFill>
              </a:rPr>
              <a:t>紅外距離感測器</a:t>
            </a:r>
            <a:endParaRPr sz="3000" b="1" i="0" u="none" strike="noStrike" cap="none" dirty="0">
              <a:solidFill>
                <a:srgbClr val="FF0000"/>
              </a:solidFill>
              <a:sym typeface="Raleway"/>
            </a:endParaRPr>
          </a:p>
        </p:txBody>
      </p:sp>
      <p:sp>
        <p:nvSpPr>
          <p:cNvPr id="11" name="Shape 1125"/>
          <p:cNvSpPr txBox="1"/>
          <p:nvPr/>
        </p:nvSpPr>
        <p:spPr>
          <a:xfrm>
            <a:off x="675560" y="223079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轉接模組連接紅外距離感測器的方法，如右圖：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66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729450" y="124421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關於CocoBlockly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729450" y="1779419"/>
            <a:ext cx="7779283" cy="252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12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zh-CN" altLang="en-US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是一款為</a:t>
            </a:r>
            <a:r>
              <a:rPr lang="en-US" altLang="zh-CN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STEAM</a:t>
            </a:r>
            <a:r>
              <a:rPr lang="zh-CN" altLang="en-US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教育而研發的積木式圖形化程式設計平臺，可與 </a:t>
            </a:r>
            <a:r>
              <a:rPr lang="en-US" altLang="zh-CN" sz="12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CocoRobo</a:t>
            </a:r>
            <a:r>
              <a:rPr lang="en-US" altLang="zh-CN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自主研發的硬體設備結合使用，為使用者提供簡單易用的智慧開發學習平臺。</a:t>
            </a:r>
          </a:p>
          <a:p>
            <a:pPr lvl="0" algn="just">
              <a:lnSpc>
                <a:spcPct val="120000"/>
              </a:lnSpc>
            </a:pPr>
            <a:endParaRPr lang="zh-CN" altLang="en-US" sz="12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20000"/>
              </a:lnSpc>
            </a:pPr>
            <a:r>
              <a:rPr lang="en-US" altLang="zh-CN" sz="12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zh-CN" altLang="en-US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通過簡單的積木拼接方式構建出不同層次的代碼，代替基於文本的代碼編寫方式，使程式設計更具趣味性，更容易入門學習，利於激發學生的積極性和激發學生的創造力。本次培訓也將使用 </a:t>
            </a:r>
            <a:r>
              <a:rPr lang="en-US" altLang="zh-CN" sz="12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為 </a:t>
            </a:r>
            <a:r>
              <a:rPr lang="en-US" altLang="zh-CN" sz="12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CocoMod</a:t>
            </a:r>
            <a:r>
              <a:rPr lang="en-US" altLang="zh-CN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電子模組進行程式設計。</a:t>
            </a:r>
            <a:endParaRPr lang="zh-CN" altLang="en-US" sz="12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ct val="120000"/>
              </a:lnSpc>
            </a:pPr>
            <a:endParaRPr lang="en-US" altLang="zh-CN" sz="1200" dirty="0" smtClean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點擊左側網址去往程式設計平臺： </a:t>
            </a:r>
            <a:r>
              <a:rPr lang="en-US" altLang="zh-CN" sz="1200" u="sng" dirty="0" smtClean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http://cocorobo.hk/cocoblockly/dev/</a:t>
            </a:r>
            <a:endParaRPr lang="en-US" altLang="zh-CN" sz="1200" u="sng" dirty="0" smtClean="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或進入</a:t>
            </a:r>
            <a:r>
              <a:rPr lang="en-US" altLang="zh-CN" sz="12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CocoRobo</a:t>
            </a:r>
            <a:r>
              <a:rPr lang="zh-CN" altLang="en-US" sz="12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官網，點擊「創作」進入平臺：</a:t>
            </a:r>
            <a:r>
              <a:rPr lang="en-US" altLang="zh-CN" sz="1200" dirty="0" smtClean="0">
                <a:solidFill>
                  <a:schemeClr val="lt2"/>
                </a:solidFill>
              </a:rPr>
              <a:t> </a:t>
            </a:r>
            <a:r>
              <a:rPr lang="en-US" altLang="zh-CN" sz="1200" dirty="0" smtClean="0">
                <a:solidFill>
                  <a:schemeClr val="lt2"/>
                </a:solidFill>
                <a:hlinkClick r:id="rId4"/>
              </a:rPr>
              <a:t>http://cocorobo.hk/online/</a:t>
            </a:r>
            <a:endParaRPr lang="en-US" altLang="zh-CN" sz="1200" dirty="0" smtClean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20000"/>
              </a:lnSpc>
            </a:pPr>
            <a:endParaRPr lang="en-US" altLang="zh-CN" sz="12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zh-CN" sz="2665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62" y="4087545"/>
            <a:ext cx="6650359" cy="4413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sp>
        <p:nvSpPr>
          <p:cNvPr id="7" name="灯片编号占位符 1"/>
          <p:cNvSpPr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15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730000" y="203775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 smtClean="0"/>
              <a:t>轉接模組連接紅外距離感測器的方法，如右圖：</a:t>
            </a:r>
          </a:p>
          <a:p>
            <a:pPr lvl="0">
              <a:lnSpc>
                <a:spcPct val="150000"/>
              </a:lnSpc>
            </a:pPr>
            <a:endParaRPr lang="en-US" dirty="0"/>
          </a:p>
          <a:p>
            <a:pPr lvl="0">
              <a:lnSpc>
                <a:spcPct val="150000"/>
              </a:lnSpc>
            </a:pPr>
            <a:endParaRPr lang="en-US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endParaRPr lang="en-US" dirty="0"/>
          </a:p>
          <a:p>
            <a:pPr lvl="0">
              <a:lnSpc>
                <a:spcPct val="150000"/>
              </a:lnSpc>
            </a:pPr>
            <a:r>
              <a:rPr lang="zh-CN" altLang="en-US" sz="18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完成！</a:t>
            </a:r>
            <a:endParaRPr sz="18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150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Shape 1125"/>
          <p:cNvSpPr txBox="1"/>
          <p:nvPr/>
        </p:nvSpPr>
        <p:spPr>
          <a:xfrm>
            <a:off x="4758143" y="180974"/>
            <a:ext cx="3778159" cy="214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 smtClean="0"/>
              <a:t>4</a:t>
            </a:r>
            <a:r>
              <a:rPr lang="zh-CN" altLang="en-US" sz="1300" dirty="0" smtClean="0"/>
              <a:t>、將對應一頭接在感測器上的位置，另一頭接在 轉接模組</a:t>
            </a:r>
            <a:r>
              <a:rPr lang="en-US" altLang="zh-CN" sz="1300" dirty="0" smtClean="0"/>
              <a:t>A1 </a:t>
            </a:r>
            <a:r>
              <a:rPr lang="zh-CN" altLang="en-US" sz="1300" dirty="0" smtClean="0"/>
              <a:t>的數字介口上，以下圖為例：</a:t>
            </a:r>
            <a:endParaRPr lang="en-US" sz="1300" dirty="0" smtClean="0"/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70C0"/>
                </a:solidFill>
              </a:rPr>
              <a:t>藍色線：</a:t>
            </a:r>
            <a:r>
              <a:rPr lang="en-US" altLang="zh-CN" sz="1300" dirty="0" smtClean="0">
                <a:solidFill>
                  <a:srgbClr val="0070C0"/>
                </a:solidFill>
              </a:rPr>
              <a:t>A0</a:t>
            </a:r>
            <a:endParaRPr lang="en-US" sz="1300" dirty="0">
              <a:solidFill>
                <a:srgbClr val="0070C0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0000"/>
                </a:solidFill>
              </a:rPr>
              <a:t>紅色線：</a:t>
            </a:r>
            <a:r>
              <a:rPr lang="en-US" altLang="zh-CN" sz="1300" dirty="0" smtClean="0">
                <a:solidFill>
                  <a:srgbClr val="FF0000"/>
                </a:solidFill>
              </a:rPr>
              <a:t>VCC</a:t>
            </a:r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accent3">
                    <a:lumMod val="50000"/>
                  </a:schemeClr>
                </a:solidFill>
              </a:rPr>
              <a:t>棕色線：</a:t>
            </a:r>
            <a:r>
              <a:rPr lang="en-US" altLang="zh-CN" sz="1300" dirty="0" smtClean="0">
                <a:solidFill>
                  <a:schemeClr val="accent3">
                    <a:lumMod val="50000"/>
                  </a:schemeClr>
                </a:solidFill>
              </a:rPr>
              <a:t>GND          </a:t>
            </a:r>
          </a:p>
          <a:p>
            <a:pPr lvl="0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2"/>
                </a:solidFill>
              </a:rPr>
              <a:t>（注：嚴格按照指引或顏色對應接線，接反可能導致主機板或者感測器燒壞）</a:t>
            </a:r>
            <a:endParaRPr sz="1050" dirty="0">
              <a:solidFill>
                <a:schemeClr val="bg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60" y="2326640"/>
            <a:ext cx="3395342" cy="2539769"/>
          </a:xfrm>
          <a:prstGeom prst="rect">
            <a:avLst/>
          </a:prstGeom>
        </p:spPr>
      </p:pic>
      <p:sp>
        <p:nvSpPr>
          <p:cNvPr id="9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6928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FF0000"/>
                </a:solidFill>
              </a:rPr>
              <a:t>紅外距離感測器</a:t>
            </a:r>
            <a:endParaRPr sz="3000" b="1" i="0" u="none" strike="noStrike" cap="none" dirty="0">
              <a:solidFill>
                <a:srgbClr val="FF0000"/>
              </a:solidFill>
              <a:sym typeface="Raleway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165600" y="3556000"/>
            <a:ext cx="894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9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6928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00B050"/>
                </a:solidFill>
              </a:rPr>
              <a:t>超聲波感測器</a:t>
            </a:r>
            <a:endParaRPr sz="3000" b="1" i="0" u="none" strike="noStrike" cap="none" dirty="0">
              <a:solidFill>
                <a:srgbClr val="00B050"/>
              </a:solidFill>
              <a:sym typeface="Raleway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730000" y="203775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/>
              <a:t>通過轉接模組連接超聲波感測器，結合</a:t>
            </a:r>
            <a:r>
              <a:rPr lang="en-US" altLang="zh-CN" sz="1300" dirty="0" smtClean="0"/>
              <a:t>LED</a:t>
            </a:r>
            <a:r>
              <a:rPr lang="zh-CN" altLang="en-US" sz="1300" dirty="0" smtClean="0"/>
              <a:t>燈屏模組：當超聲波感測器測試到物體，</a:t>
            </a:r>
            <a:r>
              <a:rPr lang="en-US" altLang="zh-CN" sz="1300" dirty="0" smtClean="0"/>
              <a:t>LED</a:t>
            </a:r>
            <a:r>
              <a:rPr lang="zh-CN" altLang="en-US" sz="1300" dirty="0" smtClean="0"/>
              <a:t>燈屏則亮，否則不亮。</a:t>
            </a:r>
            <a:endParaRPr lang="en-US" altLang="zh-CN" sz="1300" dirty="0" smtClean="0"/>
          </a:p>
          <a:p>
            <a:pPr lvl="0">
              <a:lnSpc>
                <a:spcPct val="150000"/>
              </a:lnSpc>
            </a:pPr>
            <a:endParaRPr lang="en-US" sz="13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轉接模組連接超聲波感測器的方法，如右圖：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151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50277" t="3242" r="1684" b="44969"/>
          <a:stretch/>
        </p:blipFill>
        <p:spPr>
          <a:xfrm>
            <a:off x="4969882" y="2037757"/>
            <a:ext cx="3354675" cy="2245360"/>
          </a:xfrm>
          <a:prstGeom prst="rect">
            <a:avLst/>
          </a:prstGeom>
        </p:spPr>
      </p:pic>
      <p:sp>
        <p:nvSpPr>
          <p:cNvPr id="7" name="Shape 1125"/>
          <p:cNvSpPr txBox="1"/>
          <p:nvPr/>
        </p:nvSpPr>
        <p:spPr>
          <a:xfrm>
            <a:off x="4758141" y="1150583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 smtClean="0"/>
              <a:t>1</a:t>
            </a:r>
            <a:r>
              <a:rPr lang="zh-CN" altLang="en-US" sz="1300" dirty="0" smtClean="0"/>
              <a:t>、我們可以將轉接模組</a:t>
            </a:r>
            <a:r>
              <a:rPr lang="en-US" altLang="zh-CN" sz="1300" dirty="0" smtClean="0"/>
              <a:t>A1</a:t>
            </a:r>
            <a:r>
              <a:rPr lang="zh-CN" altLang="en-US" sz="1300" dirty="0" smtClean="0"/>
              <a:t>準備好，仔細觀察</a:t>
            </a:r>
            <a:r>
              <a:rPr lang="en-US" altLang="zh-CN" sz="1300" dirty="0" smtClean="0"/>
              <a:t>A0</a:t>
            </a:r>
            <a:r>
              <a:rPr lang="zh-CN" altLang="en-US" sz="1300" dirty="0" smtClean="0"/>
              <a:t>介口在哪裡：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17023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152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Shape 1125"/>
          <p:cNvSpPr txBox="1"/>
          <p:nvPr/>
        </p:nvSpPr>
        <p:spPr>
          <a:xfrm>
            <a:off x="4758143" y="1321153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 smtClean="0"/>
              <a:t>2</a:t>
            </a:r>
            <a:r>
              <a:rPr lang="zh-CN" altLang="en-US" sz="1300" dirty="0" smtClean="0"/>
              <a:t>、準備好兩頭為「</a:t>
            </a:r>
            <a:r>
              <a:rPr lang="zh-CN" altLang="en-US" sz="1300" dirty="0"/>
              <a:t>母 </a:t>
            </a:r>
            <a:r>
              <a:rPr lang="en-US" altLang="zh-CN" sz="1300" dirty="0"/>
              <a:t>(female) &lt;-&gt; </a:t>
            </a:r>
            <a:r>
              <a:rPr lang="zh-CN" altLang="en-US" sz="1300" dirty="0"/>
              <a:t>母」</a:t>
            </a:r>
            <a:r>
              <a:rPr lang="zh-CN" altLang="en-US" sz="1300" dirty="0" smtClean="0"/>
              <a:t>的杜邦線，杜邦線的顏色最好不相同，建議</a:t>
            </a:r>
            <a:r>
              <a:rPr lang="en-US" altLang="zh-CN" sz="1300" dirty="0" smtClean="0"/>
              <a:t>VCC</a:t>
            </a:r>
            <a:r>
              <a:rPr lang="zh-CN" altLang="en-US" sz="1300" dirty="0" smtClean="0"/>
              <a:t>用紅色，</a:t>
            </a:r>
            <a:r>
              <a:rPr lang="en-US" altLang="zh-CN" sz="1300" dirty="0" smtClean="0"/>
              <a:t>GND</a:t>
            </a:r>
            <a:r>
              <a:rPr lang="zh-CN" altLang="en-US" sz="1300" dirty="0" smtClean="0"/>
              <a:t>用黑色：</a:t>
            </a:r>
            <a:endParaRPr sz="13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602" y="2293467"/>
            <a:ext cx="2759240" cy="1970885"/>
          </a:xfrm>
          <a:prstGeom prst="rect">
            <a:avLst/>
          </a:prstGeom>
        </p:spPr>
      </p:pic>
      <p:sp>
        <p:nvSpPr>
          <p:cNvPr id="10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6928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00B050"/>
                </a:solidFill>
              </a:rPr>
              <a:t>超聲波感測器</a:t>
            </a:r>
            <a:endParaRPr sz="3000" b="1" i="0" u="none" strike="noStrike" cap="none" dirty="0">
              <a:solidFill>
                <a:srgbClr val="00B050"/>
              </a:solidFill>
              <a:sym typeface="Raleway"/>
            </a:endParaRPr>
          </a:p>
        </p:txBody>
      </p:sp>
      <p:sp>
        <p:nvSpPr>
          <p:cNvPr id="9" name="Shape 1125"/>
          <p:cNvSpPr txBox="1"/>
          <p:nvPr/>
        </p:nvSpPr>
        <p:spPr>
          <a:xfrm>
            <a:off x="730000" y="203775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/>
              <a:t>通過轉接模組連接超聲波感測器，結合</a:t>
            </a:r>
            <a:r>
              <a:rPr lang="en-US" altLang="zh-CN" sz="1300" dirty="0" smtClean="0"/>
              <a:t>LED</a:t>
            </a:r>
            <a:r>
              <a:rPr lang="zh-CN" altLang="en-US" sz="1300" dirty="0" smtClean="0"/>
              <a:t>燈屏模組：當超聲波感測器測試到物體，</a:t>
            </a:r>
            <a:r>
              <a:rPr lang="en-US" altLang="zh-CN" sz="1300" dirty="0" smtClean="0"/>
              <a:t>LED</a:t>
            </a:r>
            <a:r>
              <a:rPr lang="zh-CN" altLang="en-US" sz="1300" dirty="0" smtClean="0"/>
              <a:t>燈屏則亮，否則不亮。</a:t>
            </a:r>
            <a:endParaRPr lang="en-US" altLang="zh-CN" sz="1300" dirty="0" smtClean="0"/>
          </a:p>
          <a:p>
            <a:pPr lvl="0">
              <a:lnSpc>
                <a:spcPct val="150000"/>
              </a:lnSpc>
            </a:pPr>
            <a:endParaRPr lang="en-US" sz="13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轉接模組連接超聲波感測器的方法，如右圖：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8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153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Shape 1125"/>
          <p:cNvSpPr txBox="1"/>
          <p:nvPr/>
        </p:nvSpPr>
        <p:spPr>
          <a:xfrm>
            <a:off x="4642429" y="789806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 smtClean="0"/>
              <a:t>3</a:t>
            </a:r>
            <a:r>
              <a:rPr lang="zh-CN" altLang="en-US" sz="1300" dirty="0" smtClean="0"/>
              <a:t>、將四</a:t>
            </a:r>
            <a:r>
              <a:rPr lang="zh-CN" altLang="en-US" sz="1300" dirty="0"/>
              <a:t>根「母 </a:t>
            </a:r>
            <a:r>
              <a:rPr lang="en-US" altLang="zh-CN" sz="1300" dirty="0"/>
              <a:t>(female) &lt;-&gt; </a:t>
            </a:r>
            <a:r>
              <a:rPr lang="zh-CN" altLang="en-US" sz="1300" dirty="0"/>
              <a:t>母」</a:t>
            </a:r>
            <a:r>
              <a:rPr lang="zh-CN" altLang="en-US" sz="1300" dirty="0" smtClean="0"/>
              <a:t>的杜邦線接在感測器上：</a:t>
            </a:r>
            <a:endParaRPr sz="1300" dirty="0"/>
          </a:p>
        </p:txBody>
      </p:sp>
      <p:sp>
        <p:nvSpPr>
          <p:cNvPr id="10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6928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00B050"/>
                </a:solidFill>
              </a:rPr>
              <a:t>超聲波感測器</a:t>
            </a:r>
            <a:endParaRPr sz="3000" b="1" i="0" u="none" strike="noStrike" cap="none" dirty="0">
              <a:solidFill>
                <a:srgbClr val="00B050"/>
              </a:solidFill>
              <a:sym typeface="Raleway"/>
            </a:endParaRPr>
          </a:p>
        </p:txBody>
      </p:sp>
      <p:sp>
        <p:nvSpPr>
          <p:cNvPr id="9" name="Shape 1125"/>
          <p:cNvSpPr txBox="1"/>
          <p:nvPr/>
        </p:nvSpPr>
        <p:spPr>
          <a:xfrm>
            <a:off x="730000" y="203775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/>
              <a:t>通過轉接模組連接超聲波感測器，結合</a:t>
            </a:r>
            <a:r>
              <a:rPr lang="en-US" altLang="zh-CN" sz="1300" dirty="0" smtClean="0"/>
              <a:t>LED</a:t>
            </a:r>
            <a:r>
              <a:rPr lang="zh-CN" altLang="en-US" sz="1300" dirty="0" smtClean="0"/>
              <a:t>燈屏模組：當超聲波感測器測試到物體，</a:t>
            </a:r>
            <a:r>
              <a:rPr lang="en-US" altLang="zh-CN" sz="1300" dirty="0" smtClean="0"/>
              <a:t>LED</a:t>
            </a:r>
            <a:r>
              <a:rPr lang="zh-CN" altLang="en-US" sz="1300" dirty="0" smtClean="0"/>
              <a:t>燈屏則亮，否則不亮。</a:t>
            </a:r>
            <a:endParaRPr lang="en-US" altLang="zh-CN" sz="1300" dirty="0" smtClean="0"/>
          </a:p>
          <a:p>
            <a:pPr lvl="0">
              <a:lnSpc>
                <a:spcPct val="150000"/>
              </a:lnSpc>
            </a:pPr>
            <a:endParaRPr lang="en-US" sz="13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轉接模組連接超聲波感測器的方法，如右圖：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08" y="1527607"/>
            <a:ext cx="4200095" cy="31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730000" y="203775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 smtClean="0"/>
              <a:t>轉接模組連接超聲波感測器的方法，如右圖：</a:t>
            </a:r>
          </a:p>
          <a:p>
            <a:pPr lvl="0">
              <a:lnSpc>
                <a:spcPct val="150000"/>
              </a:lnSpc>
            </a:pPr>
            <a:endParaRPr lang="en-US" dirty="0"/>
          </a:p>
          <a:p>
            <a:pPr lvl="0">
              <a:lnSpc>
                <a:spcPct val="150000"/>
              </a:lnSpc>
            </a:pPr>
            <a:endParaRPr lang="en-US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endParaRPr lang="en-US" dirty="0"/>
          </a:p>
          <a:p>
            <a:pPr lvl="0">
              <a:lnSpc>
                <a:spcPct val="150000"/>
              </a:lnSpc>
            </a:pPr>
            <a:r>
              <a:rPr lang="zh-CN" altLang="en-US" sz="18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完成！</a:t>
            </a:r>
            <a:endParaRPr sz="18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154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Shape 1125"/>
          <p:cNvSpPr txBox="1"/>
          <p:nvPr/>
        </p:nvSpPr>
        <p:spPr>
          <a:xfrm>
            <a:off x="4758143" y="180974"/>
            <a:ext cx="3778159" cy="214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 smtClean="0"/>
              <a:t>4</a:t>
            </a:r>
            <a:r>
              <a:rPr lang="zh-CN" altLang="en-US" sz="1300" dirty="0" smtClean="0"/>
              <a:t>、將對應一頭接在感測器上的位置，另一頭接在 轉接模組</a:t>
            </a:r>
            <a:r>
              <a:rPr lang="en-US" altLang="zh-CN" sz="1300" dirty="0" smtClean="0"/>
              <a:t>A1 </a:t>
            </a:r>
            <a:r>
              <a:rPr lang="zh-CN" altLang="en-US" sz="1300" dirty="0" smtClean="0"/>
              <a:t>的數字介口上，以下圖為例：</a:t>
            </a:r>
            <a:endParaRPr lang="en-US" sz="1300" dirty="0" smtClean="0"/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70C0"/>
                </a:solidFill>
              </a:rPr>
              <a:t>​</a:t>
            </a:r>
            <a:r>
              <a:rPr lang="zh-CN" altLang="en-US" sz="13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橙色線：</a:t>
            </a:r>
            <a:r>
              <a:rPr lang="en-US" altLang="zh-CN" sz="1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D2</a:t>
            </a:r>
            <a:r>
              <a:rPr lang="zh-CN" altLang="en-US" sz="1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1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Echo</a:t>
            </a:r>
            <a:r>
              <a:rPr lang="zh-CN" altLang="en-US" sz="1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r>
              <a:rPr lang="zh-CN" altLang="en-US" sz="1300" dirty="0">
                <a:solidFill>
                  <a:srgbClr val="0070C0"/>
                </a:solidFill>
              </a:rPr>
              <a:t>     ​ </a:t>
            </a:r>
            <a:r>
              <a:rPr lang="zh-CN" altLang="en-US" sz="1300" dirty="0" smtClean="0">
                <a:solidFill>
                  <a:srgbClr val="0070C0"/>
                </a:solidFill>
              </a:rPr>
              <a:t>​</a:t>
            </a:r>
            <a:endParaRPr lang="en-US" altLang="zh-CN" sz="1300" dirty="0" smtClean="0">
              <a:solidFill>
                <a:srgbClr val="0070C0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C000"/>
                </a:solidFill>
              </a:rPr>
              <a:t>黃色線：</a:t>
            </a:r>
            <a:r>
              <a:rPr lang="en-US" altLang="zh-CN" sz="1300" dirty="0" smtClean="0">
                <a:solidFill>
                  <a:srgbClr val="FFC000"/>
                </a:solidFill>
              </a:rPr>
              <a:t>D3</a:t>
            </a:r>
            <a:r>
              <a:rPr lang="zh-CN" altLang="en-US" sz="1300" dirty="0">
                <a:solidFill>
                  <a:srgbClr val="FFC000"/>
                </a:solidFill>
              </a:rPr>
              <a:t>（</a:t>
            </a:r>
            <a:r>
              <a:rPr lang="en-US" altLang="zh-CN" sz="1300" dirty="0" smtClean="0">
                <a:solidFill>
                  <a:srgbClr val="FFC000"/>
                </a:solidFill>
              </a:rPr>
              <a:t>Trig</a:t>
            </a:r>
            <a:r>
              <a:rPr lang="zh-CN" altLang="en-US" sz="1300" dirty="0" smtClean="0">
                <a:solidFill>
                  <a:srgbClr val="FFC000"/>
                </a:solidFill>
              </a:rPr>
              <a:t>）</a:t>
            </a:r>
            <a:endParaRPr lang="en-US" altLang="zh-CN" sz="1300" dirty="0" smtClean="0">
              <a:solidFill>
                <a:srgbClr val="FFC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0000"/>
                </a:solidFill>
              </a:rPr>
              <a:t>紅色線：</a:t>
            </a:r>
            <a:r>
              <a:rPr lang="en-US" altLang="zh-CN" sz="1300" dirty="0" smtClean="0">
                <a:solidFill>
                  <a:srgbClr val="FF0000"/>
                </a:solidFill>
              </a:rPr>
              <a:t>VCC</a:t>
            </a:r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accent3">
                    <a:lumMod val="50000"/>
                  </a:schemeClr>
                </a:solidFill>
              </a:rPr>
              <a:t>棕色線：</a:t>
            </a:r>
            <a:r>
              <a:rPr lang="en-US" altLang="zh-CN" sz="1300" dirty="0" smtClean="0">
                <a:solidFill>
                  <a:schemeClr val="accent3">
                    <a:lumMod val="50000"/>
                  </a:schemeClr>
                </a:solidFill>
              </a:rPr>
              <a:t>GND          </a:t>
            </a:r>
          </a:p>
          <a:p>
            <a:pPr lvl="0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2"/>
                </a:solidFill>
              </a:rPr>
              <a:t>（注：嚴格按照指引或顏色對應接線，接反可能導致主機板或者感測器燒壞）</a:t>
            </a:r>
            <a:endParaRPr sz="1050" dirty="0">
              <a:solidFill>
                <a:schemeClr val="bg2"/>
              </a:solidFill>
            </a:endParaRPr>
          </a:p>
        </p:txBody>
      </p:sp>
      <p:sp>
        <p:nvSpPr>
          <p:cNvPr id="9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6928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00B050"/>
                </a:solidFill>
              </a:rPr>
              <a:t>超聲波感測器</a:t>
            </a:r>
            <a:endParaRPr sz="3000" b="1" i="0" u="none" strike="noStrike" cap="none" dirty="0">
              <a:solidFill>
                <a:srgbClr val="00B050"/>
              </a:solidFill>
              <a:sym typeface="Raleway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65" y="2534497"/>
            <a:ext cx="3224737" cy="24121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58" y="3072160"/>
            <a:ext cx="1698586" cy="1270569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2452011" y="3575364"/>
            <a:ext cx="894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連接</a:t>
            </a:r>
            <a:r>
              <a:rPr lang="zh-CN" altLang="en-US" dirty="0" smtClean="0">
                <a:solidFill>
                  <a:srgbClr val="00B050"/>
                </a:solidFill>
              </a:rPr>
              <a:t>超聲波感測器</a:t>
            </a:r>
            <a:endParaRPr sz="3000" b="1" i="0" u="none" strike="noStrike" cap="none" dirty="0">
              <a:solidFill>
                <a:srgbClr val="00B050"/>
              </a:solidFill>
              <a:sym typeface="Raleway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730000" y="2037757"/>
            <a:ext cx="3778159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 smtClean="0"/>
              <a:t>通過轉接模組連接超聲波感測器，結合</a:t>
            </a:r>
            <a:r>
              <a:rPr lang="en-US" altLang="zh-CN" sz="1300" dirty="0" smtClean="0"/>
              <a:t>LED</a:t>
            </a:r>
            <a:r>
              <a:rPr lang="zh-CN" altLang="en-US" sz="1300" dirty="0" smtClean="0"/>
              <a:t>燈屏模組：當超聲波感測器測試到物體，</a:t>
            </a:r>
            <a:r>
              <a:rPr lang="en-US" altLang="zh-CN" sz="1300" dirty="0" smtClean="0"/>
              <a:t>LED</a:t>
            </a:r>
            <a:r>
              <a:rPr lang="zh-CN" altLang="en-US" sz="1300" dirty="0" smtClean="0"/>
              <a:t>燈屏則亮，否則不亮。</a:t>
            </a:r>
            <a:endParaRPr lang="en-US" altLang="zh-CN" sz="13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155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Shape 1213"/>
          <p:cNvSpPr/>
          <p:nvPr/>
        </p:nvSpPr>
        <p:spPr>
          <a:xfrm>
            <a:off x="4565539" y="118590"/>
            <a:ext cx="1869127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14-1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540" y="715681"/>
            <a:ext cx="4325661" cy="39036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30895" y="75522"/>
            <a:ext cx="1031051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7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25" y="1337690"/>
            <a:ext cx="9145650" cy="2883436"/>
            <a:chOff x="-1650" y="2276491"/>
            <a:chExt cx="9145650" cy="2121261"/>
          </a:xfrm>
        </p:grpSpPr>
        <p:sp>
          <p:nvSpPr>
            <p:cNvPr id="6" name="矩形 5"/>
            <p:cNvSpPr/>
            <p:nvPr/>
          </p:nvSpPr>
          <p:spPr>
            <a:xfrm>
              <a:off x="0" y="2276491"/>
              <a:ext cx="9144000" cy="1962783"/>
            </a:xfrm>
            <a:prstGeom prst="rect">
              <a:avLst/>
            </a:prstGeom>
            <a:solidFill>
              <a:schemeClr val="accent5">
                <a:lumMod val="5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-1650" y="4307839"/>
              <a:ext cx="9144000" cy="89913"/>
            </a:xfrm>
            <a:prstGeom prst="rect">
              <a:avLst/>
            </a:prstGeom>
            <a:solidFill>
              <a:schemeClr val="accent5">
                <a:lumMod val="5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9" name="Shape 1219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/>
              <a:t>(</a:t>
            </a:r>
            <a:r>
              <a:rPr lang="zh-CN" altLang="en-US" dirty="0" smtClean="0"/>
              <a:t>補充</a:t>
            </a:r>
            <a:r>
              <a:rPr lang="en-US" altLang="zh-CN" dirty="0" smtClean="0"/>
              <a:t>)</a:t>
            </a:r>
            <a:r>
              <a:rPr lang="zh-CN" dirty="0" smtClean="0"/>
              <a:t>電子模組組合玩法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0" name="Shape 1220"/>
          <p:cNvSpPr txBox="1">
            <a:spLocks noGrp="1"/>
          </p:cNvSpPr>
          <p:nvPr>
            <p:ph type="subTitle" idx="4294967295"/>
          </p:nvPr>
        </p:nvSpPr>
        <p:spPr>
          <a:xfrm>
            <a:off x="729450" y="2086906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</a:rPr>
              <a:t>環境傳感模組 </a:t>
            </a:r>
            <a:r>
              <a:rPr lang="en-US" altLang="zh-CN" sz="1200" b="1" dirty="0" smtClean="0">
                <a:solidFill>
                  <a:srgbClr val="FFFFFF"/>
                </a:solidFill>
              </a:rPr>
              <a:t>+ </a:t>
            </a:r>
            <a:r>
              <a:rPr lang="en-US" altLang="zh-CN" sz="1200" b="1" dirty="0">
                <a:solidFill>
                  <a:srgbClr val="FFFFFF"/>
                </a:solidFill>
              </a:rPr>
              <a:t>LED </a:t>
            </a:r>
            <a:r>
              <a:rPr lang="zh-CN" altLang="en-US" sz="1200" b="1" dirty="0" smtClean="0">
                <a:solidFill>
                  <a:srgbClr val="FFFFFF"/>
                </a:solidFill>
              </a:rPr>
              <a:t>燈屏模組</a:t>
            </a:r>
          </a:p>
          <a:p>
            <a:pPr lvl="0" indent="-304800"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LED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燈屏模組 </a:t>
            </a:r>
            <a:r>
              <a:rPr lang="en-US" altLang="zh-CN" sz="1200" b="1" dirty="0" smtClean="0">
                <a:solidFill>
                  <a:srgbClr val="FFFFFF"/>
                </a:solidFill>
              </a:rPr>
              <a:t>+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藍牙通信模組</a:t>
            </a:r>
          </a:p>
          <a:p>
            <a:pPr lvl="0" indent="-304800"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sym typeface="Raleway"/>
              </a:rPr>
              <a:t>舵機轉接模組 </a:t>
            </a:r>
            <a:r>
              <a:rPr lang="en-US" altLang="zh-CN" sz="1200" b="1" dirty="0" smtClean="0">
                <a:solidFill>
                  <a:srgbClr val="FFFFFF"/>
                </a:solidFill>
              </a:rPr>
              <a:t>+</a:t>
            </a:r>
            <a:r>
              <a:rPr lang="zh-CN" altLang="en-US" sz="1200" b="1" dirty="0" smtClean="0">
                <a:solidFill>
                  <a:srgbClr val="FFFFFF"/>
                </a:solidFill>
              </a:rPr>
              <a:t> 藍牙通信模組 </a:t>
            </a:r>
          </a:p>
          <a:p>
            <a:pPr lvl="0" indent="-304800"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轉接模組 </a:t>
            </a:r>
            <a:r>
              <a:rPr lang="en-US" altLang="zh-CN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+ 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電機驅動模組</a:t>
            </a:r>
            <a:endParaRPr lang="zh-CN" altLang="en-US" sz="1200" b="1" dirty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4E"/>
        </a:solid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 smtClean="0"/>
              <a:t>環境傳感模組 </a:t>
            </a:r>
            <a:r>
              <a:rPr lang="en-US" altLang="zh-CN" dirty="0" smtClean="0"/>
              <a:t>+ </a:t>
            </a:r>
            <a:r>
              <a:rPr lang="en-US" altLang="zh-CN" dirty="0"/>
              <a:t>LED </a:t>
            </a:r>
            <a:r>
              <a:rPr lang="zh-CN" altLang="en-US" dirty="0" smtClean="0"/>
              <a:t>燈屏模組</a:t>
            </a:r>
            <a:endParaRPr lang="zh-CN" altLang="en-US" dirty="0"/>
          </a:p>
        </p:txBody>
      </p:sp>
      <p:sp>
        <p:nvSpPr>
          <p:cNvPr id="1226" name="Shape 1226"/>
          <p:cNvSpPr txBox="1">
            <a:spLocks noGrp="1"/>
          </p:cNvSpPr>
          <p:nvPr>
            <p:ph type="subTitle" idx="4294967295"/>
          </p:nvPr>
        </p:nvSpPr>
        <p:spPr>
          <a:xfrm>
            <a:off x="732650" y="2380325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相關模組</a:t>
            </a:r>
            <a:endParaRPr sz="12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環境感應燈光控制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相關模組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2" name="Shape 1232"/>
          <p:cNvSpPr txBox="1"/>
          <p:nvPr/>
        </p:nvSpPr>
        <p:spPr>
          <a:xfrm>
            <a:off x="730001" y="2037757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主</a:t>
            </a:r>
            <a:r>
              <a:rPr lang="zh-CN" altLang="en-US" sz="1200" dirty="0" smtClean="0"/>
              <a:t>控模組</a:t>
            </a:r>
            <a:endParaRPr lang="en-US" altLang="zh-CN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 smtClean="0"/>
              <a:t>環境傳感模組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LED</a:t>
            </a:r>
            <a:r>
              <a:rPr lang="zh-CN" altLang="en-US" sz="1200" dirty="0" smtClean="0"/>
              <a:t>燈屏模組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3" name="Shape 1233" descr="modFinal_0002_IMG_1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8915" y="1115341"/>
            <a:ext cx="1403628" cy="140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Shape 1234" descr="modFinal_0015_IMG_14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8915" y="2593138"/>
            <a:ext cx="1403628" cy="14036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Shape 123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98211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環境感應與燈光控制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0" name="Shape 1240"/>
          <p:cNvSpPr txBox="1"/>
          <p:nvPr/>
        </p:nvSpPr>
        <p:spPr>
          <a:xfrm>
            <a:off x="730001" y="2037757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 smtClean="0"/>
              <a:t>通過</a:t>
            </a:r>
            <a:r>
              <a:rPr lang="en-US" altLang="zh-CN" sz="1200" dirty="0" smtClean="0"/>
              <a:t>LED</a:t>
            </a:r>
            <a:r>
              <a:rPr lang="zh-CN" altLang="en-US" sz="1200" dirty="0" smtClean="0"/>
              <a:t>燈屏模組與環境傳感模組結合，利用環境傳感模組上的光照感應器對光線強弱的判斷控制</a:t>
            </a:r>
            <a:r>
              <a:rPr lang="en-US" altLang="zh-CN" sz="1200" dirty="0" smtClean="0"/>
              <a:t>LED</a:t>
            </a:r>
            <a:r>
              <a:rPr lang="zh-CN" altLang="en-US" sz="1200" dirty="0" smtClean="0"/>
              <a:t>亮起的燈光顏色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159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55" y="611722"/>
            <a:ext cx="3848197" cy="4138129"/>
          </a:xfrm>
          <a:prstGeom prst="rect">
            <a:avLst/>
          </a:prstGeom>
        </p:spPr>
      </p:pic>
      <p:sp>
        <p:nvSpPr>
          <p:cNvPr id="6" name="Shape 1213"/>
          <p:cNvSpPr/>
          <p:nvPr/>
        </p:nvSpPr>
        <p:spPr>
          <a:xfrm>
            <a:off x="2496826" y="155722"/>
            <a:ext cx="2063860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MC-01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7456" y="79622"/>
            <a:ext cx="1107996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MC-01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58" y="2076791"/>
            <a:ext cx="5231875" cy="2802171"/>
          </a:xfrm>
          <a:prstGeom prst="rect">
            <a:avLst/>
          </a:prstGeom>
        </p:spPr>
      </p:pic>
      <p:sp>
        <p:nvSpPr>
          <p:cNvPr id="461" name="Shape 461"/>
          <p:cNvSpPr txBox="1">
            <a:spLocks noGrp="1"/>
          </p:cNvSpPr>
          <p:nvPr>
            <p:ph type="title"/>
          </p:nvPr>
        </p:nvSpPr>
        <p:spPr>
          <a:xfrm>
            <a:off x="729450" y="1196418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en-US" altLang="zh-CN" sz="2400" dirty="0" err="1" smtClean="0"/>
              <a:t>CocoBlockly</a:t>
            </a:r>
            <a:r>
              <a:rPr lang="zh-CN" altLang="en-US" sz="2400" dirty="0" smtClean="0"/>
              <a:t>介面及功能介紹</a:t>
            </a:r>
            <a:endParaRPr lang="zh-CN" altLang="en-US" sz="2400" dirty="0"/>
          </a:p>
        </p:txBody>
      </p:sp>
      <p:sp>
        <p:nvSpPr>
          <p:cNvPr id="463" name="Shape 463"/>
          <p:cNvSpPr txBox="1"/>
          <p:nvPr/>
        </p:nvSpPr>
        <p:spPr>
          <a:xfrm>
            <a:off x="729450" y="2115269"/>
            <a:ext cx="3016608" cy="250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zh-CN" sz="1200" b="1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功能表列</a:t>
            </a:r>
            <a:r>
              <a:rPr lang="zh-CN" sz="1200" b="0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：</a:t>
            </a:r>
            <a:r>
              <a:rPr lang="zh-CN" altLang="en-US" sz="1200" dirty="0" smtClean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關於 </a:t>
            </a:r>
            <a:r>
              <a:rPr lang="en-US" altLang="zh-CN" sz="1200" dirty="0" err="1" smtClean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200" dirty="0" smtClean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200" dirty="0" smtClean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的所有資訊都可從這裡找到，如使用教程、版本更新或者用戶回饋</a:t>
            </a:r>
            <a:endParaRPr lang="en-US" altLang="zh-CN" sz="1200" dirty="0" smtClean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endParaRPr sz="7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r>
              <a:rPr lang="zh-CN" sz="12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程式檔案名稱</a:t>
            </a:r>
            <a:r>
              <a:rPr lang="zh-CN" sz="1200" b="0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：</a:t>
            </a:r>
            <a:r>
              <a:rPr lang="zh-CN" altLang="en-US" sz="1200" dirty="0" smtClean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當前正在編輯的程式檔案的名稱，會成為下載後的程式檔案名</a:t>
            </a:r>
            <a:endParaRPr lang="en-US" altLang="zh-CN" sz="1200" dirty="0" smtClean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endParaRPr sz="7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r>
              <a:rPr lang="zh-CN" sz="12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3. 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通用工具列</a:t>
            </a:r>
            <a:r>
              <a:rPr lang="zh-CN" sz="1200" b="0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：</a:t>
            </a:r>
            <a:r>
              <a:rPr lang="zh-CN" altLang="en-US" sz="1200" dirty="0" smtClean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包含「切換語言」、「打開／保存程式檔案」、「刪除所有積木」</a:t>
            </a:r>
            <a:r>
              <a:rPr lang="en-US" altLang="zh-CN" sz="1200" dirty="0" smtClean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4 </a:t>
            </a:r>
            <a:r>
              <a:rPr lang="zh-CN" altLang="en-US" sz="1200" dirty="0" smtClean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種功能</a:t>
            </a:r>
            <a:endParaRPr sz="6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757133" y="1714030"/>
            <a:ext cx="304427" cy="307777"/>
            <a:chOff x="3870290" y="1850873"/>
            <a:chExt cx="304427" cy="307777"/>
          </a:xfrm>
        </p:grpSpPr>
        <p:sp>
          <p:nvSpPr>
            <p:cNvPr id="7" name="圆角矩形标注 6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accent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73263" y="1850873"/>
              <a:ext cx="200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844253" y="1710013"/>
            <a:ext cx="304427" cy="307777"/>
            <a:chOff x="3870290" y="1850873"/>
            <a:chExt cx="304427" cy="307777"/>
          </a:xfrm>
        </p:grpSpPr>
        <p:sp>
          <p:nvSpPr>
            <p:cNvPr id="31" name="圆角矩形标注 30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accent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873263" y="1850873"/>
              <a:ext cx="200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614668" y="1709231"/>
            <a:ext cx="304427" cy="307777"/>
            <a:chOff x="3870290" y="1850873"/>
            <a:chExt cx="304427" cy="307777"/>
          </a:xfrm>
        </p:grpSpPr>
        <p:sp>
          <p:nvSpPr>
            <p:cNvPr id="34" name="圆角矩形标注 33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accent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873263" y="1850873"/>
              <a:ext cx="200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4E"/>
        </a:solidFill>
        <a:effectLst/>
      </p:bgPr>
    </p:bg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LED燈</a:t>
            </a:r>
            <a:r>
              <a:rPr lang="zh-CN" altLang="en-US" dirty="0" smtClean="0"/>
              <a:t>屏</a:t>
            </a:r>
            <a:r>
              <a:rPr lang="zh-CN" dirty="0" smtClean="0"/>
              <a:t>模組 </a:t>
            </a:r>
            <a:r>
              <a:rPr lang="en-US" altLang="zh-CN" dirty="0" smtClean="0"/>
              <a:t>+</a:t>
            </a:r>
            <a:r>
              <a:rPr lang="zh-CN" dirty="0" smtClean="0"/>
              <a:t> 藍牙</a:t>
            </a:r>
            <a:r>
              <a:rPr lang="zh-CN" altLang="en-US" dirty="0" smtClean="0"/>
              <a:t>通信</a:t>
            </a:r>
            <a:r>
              <a:rPr lang="zh-CN" dirty="0" smtClean="0"/>
              <a:t>模組</a:t>
            </a:r>
            <a:endParaRPr dirty="0"/>
          </a:p>
        </p:txBody>
      </p:sp>
      <p:sp>
        <p:nvSpPr>
          <p:cNvPr id="1313" name="Shape 1313"/>
          <p:cNvSpPr txBox="1">
            <a:spLocks noGrp="1"/>
          </p:cNvSpPr>
          <p:nvPr>
            <p:ph type="subTitle" idx="4294967295"/>
          </p:nvPr>
        </p:nvSpPr>
        <p:spPr>
          <a:xfrm>
            <a:off x="732650" y="2380325"/>
            <a:ext cx="4340400" cy="1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相關模組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藍牙LED燈控制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相關模組</a:t>
            </a:r>
            <a:endParaRPr dirty="0"/>
          </a:p>
        </p:txBody>
      </p:sp>
      <p:sp>
        <p:nvSpPr>
          <p:cNvPr id="1319" name="Shape 1319"/>
          <p:cNvSpPr txBox="1">
            <a:spLocks noGrp="1"/>
          </p:cNvSpPr>
          <p:nvPr>
            <p:ph type="subTitle" idx="1"/>
          </p:nvPr>
        </p:nvSpPr>
        <p:spPr>
          <a:xfrm>
            <a:off x="730000" y="2498150"/>
            <a:ext cx="3139800" cy="10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dirty="0" smtClean="0">
                <a:solidFill>
                  <a:srgbClr val="000000"/>
                </a:solidFill>
              </a:rPr>
              <a:t>用到的模組包括：</a:t>
            </a:r>
            <a:endParaRPr sz="1200" b="1" dirty="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zh-CN" sz="1200" b="1" dirty="0" smtClean="0">
                <a:solidFill>
                  <a:srgbClr val="000000"/>
                </a:solidFill>
              </a:rPr>
              <a:t>LED</a:t>
            </a:r>
            <a:r>
              <a:rPr lang="zh-CN" altLang="en-US" sz="1200" b="1" dirty="0" smtClean="0">
                <a:solidFill>
                  <a:srgbClr val="000000"/>
                </a:solidFill>
              </a:rPr>
              <a:t>燈屏</a:t>
            </a:r>
            <a:r>
              <a:rPr lang="zh-CN" sz="1200" b="1" dirty="0" smtClean="0">
                <a:solidFill>
                  <a:srgbClr val="000000"/>
                </a:solidFill>
              </a:rPr>
              <a:t>模組</a:t>
            </a:r>
            <a:endParaRPr sz="1200" b="1" dirty="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zh-CN" sz="1200" b="1" dirty="0" smtClean="0">
                <a:solidFill>
                  <a:srgbClr val="000000"/>
                </a:solidFill>
              </a:rPr>
              <a:t>藍牙</a:t>
            </a:r>
            <a:r>
              <a:rPr lang="zh-CN" altLang="en-US" sz="1200" b="1" dirty="0" smtClean="0">
                <a:solidFill>
                  <a:srgbClr val="000000"/>
                </a:solidFill>
              </a:rPr>
              <a:t>通信</a:t>
            </a:r>
            <a:r>
              <a:rPr lang="zh-CN" sz="1200" b="1" dirty="0" smtClean="0">
                <a:solidFill>
                  <a:srgbClr val="000000"/>
                </a:solidFill>
              </a:rPr>
              <a:t>模組</a:t>
            </a:r>
            <a:endParaRPr sz="1200" b="1" dirty="0">
              <a:solidFill>
                <a:srgbClr val="000000"/>
              </a:solidFill>
            </a:endParaRPr>
          </a:p>
        </p:txBody>
      </p:sp>
      <p:pic>
        <p:nvPicPr>
          <p:cNvPr id="1320" name="Shape 1320"/>
          <p:cNvPicPr preferRelativeResize="0"/>
          <p:nvPr/>
        </p:nvPicPr>
        <p:blipFill rotWithShape="1">
          <a:blip r:embed="rId3">
            <a:alphaModFix/>
          </a:blip>
          <a:srcRect l="14564" t="14564" r="14564" b="14564"/>
          <a:stretch/>
        </p:blipFill>
        <p:spPr>
          <a:xfrm>
            <a:off x="6869800" y="720188"/>
            <a:ext cx="1761901" cy="180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Shape 1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900" y="2529100"/>
            <a:ext cx="1761901" cy="180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/>
              <a:t>藍牙控制LED燈</a:t>
            </a:r>
            <a:endParaRPr dirty="0"/>
          </a:p>
        </p:txBody>
      </p:sp>
      <p:sp>
        <p:nvSpPr>
          <p:cNvPr id="1327" name="Shape 1327"/>
          <p:cNvSpPr txBox="1">
            <a:spLocks noGrp="1"/>
          </p:cNvSpPr>
          <p:nvPr>
            <p:ph type="subTitle" idx="1"/>
          </p:nvPr>
        </p:nvSpPr>
        <p:spPr>
          <a:xfrm>
            <a:off x="730000" y="2144770"/>
            <a:ext cx="3139800" cy="2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dirty="0" smtClean="0">
                <a:solidFill>
                  <a:srgbClr val="000000"/>
                </a:solidFill>
              </a:rPr>
              <a:t>通過結合藍牙</a:t>
            </a:r>
            <a:r>
              <a:rPr lang="zh-CN" altLang="en-US" sz="1200" b="1" dirty="0" smtClean="0">
                <a:solidFill>
                  <a:srgbClr val="000000"/>
                </a:solidFill>
              </a:rPr>
              <a:t>通信</a:t>
            </a:r>
            <a:r>
              <a:rPr lang="zh-CN" sz="1200" b="1" dirty="0" smtClean="0">
                <a:solidFill>
                  <a:srgbClr val="000000"/>
                </a:solidFill>
              </a:rPr>
              <a:t>模組和LED燈</a:t>
            </a:r>
            <a:r>
              <a:rPr lang="zh-CN" altLang="en-US" sz="1200" b="1" dirty="0" smtClean="0">
                <a:solidFill>
                  <a:srgbClr val="000000"/>
                </a:solidFill>
              </a:rPr>
              <a:t>屏</a:t>
            </a:r>
            <a:r>
              <a:rPr lang="zh-CN" sz="1200" b="1" dirty="0" smtClean="0">
                <a:solidFill>
                  <a:srgbClr val="000000"/>
                </a:solidFill>
              </a:rPr>
              <a:t>模組，可以用mobile app（或者其他設備app）控制LED燈光模組顯示的方式。這裡，我們示例用App控制燈光的亮度，亮度變化範圍由0到150。</a:t>
            </a:r>
            <a:endParaRPr sz="1200" b="1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dirty="0" smtClean="0">
                <a:solidFill>
                  <a:srgbClr val="000000"/>
                </a:solidFill>
              </a:rPr>
              <a:t>我們推薦使用App Inventor自製的Android App，下載位址為：</a:t>
            </a:r>
            <a:r>
              <a:rPr lang="zh-CN" sz="1200" b="1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zh-CN" sz="1200" b="1" u="sng" dirty="0">
                <a:solidFill>
                  <a:schemeClr val="hlink"/>
                </a:solidFill>
                <a:hlinkClick r:id="rId3"/>
              </a:rPr>
              <a:t>://cocorobo.hk/downloads/bluetooth_light_control.apk</a:t>
            </a:r>
            <a:endParaRPr sz="1200" b="1" dirty="0">
              <a:solidFill>
                <a:srgbClr val="00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77" y="529390"/>
            <a:ext cx="2616115" cy="4138809"/>
          </a:xfrm>
          <a:prstGeom prst="rect">
            <a:avLst/>
          </a:prstGeom>
        </p:spPr>
      </p:pic>
      <p:sp>
        <p:nvSpPr>
          <p:cNvPr id="6" name="Shape 1213"/>
          <p:cNvSpPr/>
          <p:nvPr/>
        </p:nvSpPr>
        <p:spPr>
          <a:xfrm>
            <a:off x="2496826" y="155722"/>
            <a:ext cx="2063860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MC-02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07456" y="79622"/>
            <a:ext cx="1107996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MC-02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4E"/>
        </a:solidFill>
        <a:effectLst/>
      </p:bgPr>
    </p:bg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 smtClean="0"/>
              <a:t>舵機轉接模組 </a:t>
            </a:r>
            <a:r>
              <a:rPr lang="en-US" altLang="zh-CN" dirty="0" smtClean="0"/>
              <a:t>+ </a:t>
            </a:r>
            <a:r>
              <a:rPr lang="zh-CN" altLang="en-US" dirty="0" smtClean="0"/>
              <a:t>藍牙通信模組 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7" name="Shape 1247"/>
          <p:cNvSpPr txBox="1">
            <a:spLocks noGrp="1"/>
          </p:cNvSpPr>
          <p:nvPr>
            <p:ph type="subTitle" idx="4294967295"/>
          </p:nvPr>
        </p:nvSpPr>
        <p:spPr>
          <a:xfrm>
            <a:off x="732650" y="2380325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相關模組</a:t>
            </a:r>
          </a:p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控制機械臂</a:t>
            </a:r>
            <a:endParaRPr lang="zh-CN" altLang="en-US"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相關模組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596766" y="2037757"/>
            <a:ext cx="3638351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 smtClean="0"/>
              <a:t>舵機轉接模組</a:t>
            </a:r>
            <a:endParaRPr dirty="0"/>
          </a:p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 smtClean="0"/>
              <a:t>藍牙通信模組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164</a:t>
            </a:fld>
            <a:endParaRPr lang="zh-CN" altLang="en-US" dirty="0"/>
          </a:p>
        </p:txBody>
      </p:sp>
      <p:pic>
        <p:nvPicPr>
          <p:cNvPr id="7" name="Shape 1320"/>
          <p:cNvPicPr preferRelativeResize="0"/>
          <p:nvPr/>
        </p:nvPicPr>
        <p:blipFill rotWithShape="1">
          <a:blip r:embed="rId3">
            <a:alphaModFix/>
          </a:blip>
          <a:srcRect l="14564" t="14564" r="14564" b="14564"/>
          <a:stretch/>
        </p:blipFill>
        <p:spPr>
          <a:xfrm>
            <a:off x="6869800" y="720188"/>
            <a:ext cx="1761901" cy="180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3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5811" y="2340802"/>
            <a:ext cx="1880264" cy="1880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04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 smtClean="0"/>
              <a:t>藍牙控制機械臂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730000" y="2037757"/>
            <a:ext cx="3505117" cy="305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 smtClean="0"/>
              <a:t>通過結合舵機轉接模組和藍牙通信模組，可以用</a:t>
            </a:r>
            <a:r>
              <a:rPr lang="en-US" altLang="zh-CN" sz="1200" dirty="0" smtClean="0"/>
              <a:t>mobile app</a:t>
            </a:r>
            <a:r>
              <a:rPr lang="zh-CN" altLang="en-US" sz="1200" dirty="0" smtClean="0"/>
              <a:t>（或者其他設備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）控制三個舵機的轉動方式，從而控制機械臂的運動方向和狀態。</a:t>
            </a:r>
          </a:p>
          <a:p>
            <a:pPr lvl="0">
              <a:lnSpc>
                <a:spcPct val="150000"/>
              </a:lnSpc>
            </a:pPr>
            <a:endParaRPr lang="zh-CN" altLang="en-US" sz="1200" dirty="0"/>
          </a:p>
          <a:p>
            <a:pPr lvl="0">
              <a:lnSpc>
                <a:spcPct val="150000"/>
              </a:lnSpc>
            </a:pPr>
            <a:r>
              <a:rPr lang="zh-CN" altLang="en-US" sz="1200" dirty="0" smtClean="0"/>
              <a:t>我們推薦使用</a:t>
            </a:r>
            <a:r>
              <a:rPr lang="en-US" altLang="zh-CN" sz="1200" dirty="0" smtClean="0"/>
              <a:t>App Inventor</a:t>
            </a:r>
            <a:r>
              <a:rPr lang="zh-CN" altLang="en-US" sz="1200" dirty="0" smtClean="0"/>
              <a:t>自製的</a:t>
            </a:r>
            <a:r>
              <a:rPr lang="en-US" altLang="zh-CN" sz="1200" dirty="0" smtClean="0"/>
              <a:t>Android App</a:t>
            </a:r>
            <a:r>
              <a:rPr lang="zh-CN" altLang="en-US" sz="1200" dirty="0" smtClean="0"/>
              <a:t>，下載地址為：</a:t>
            </a: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165</a:t>
            </a:fld>
            <a:endParaRPr lang="zh-CN" altLang="en-US" dirty="0"/>
          </a:p>
        </p:txBody>
      </p:sp>
      <p:sp>
        <p:nvSpPr>
          <p:cNvPr id="6" name="Shape 1213"/>
          <p:cNvSpPr/>
          <p:nvPr/>
        </p:nvSpPr>
        <p:spPr>
          <a:xfrm>
            <a:off x="2140000" y="157360"/>
            <a:ext cx="2424541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 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MC-03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15" y="909383"/>
            <a:ext cx="4849885" cy="287877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07456" y="79622"/>
            <a:ext cx="1107996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MC-03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5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4E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 smtClean="0"/>
              <a:t>轉接模組 </a:t>
            </a:r>
            <a:r>
              <a:rPr lang="en-US" altLang="zh-CN" dirty="0" smtClean="0"/>
              <a:t>+ </a:t>
            </a:r>
            <a:r>
              <a:rPr lang="zh-CN" altLang="en-US" dirty="0" smtClean="0"/>
              <a:t>電機驅動模組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8" name="Shape 1268"/>
          <p:cNvSpPr txBox="1">
            <a:spLocks noGrp="1"/>
          </p:cNvSpPr>
          <p:nvPr>
            <p:ph type="subTitle" idx="4294967295"/>
          </p:nvPr>
        </p:nvSpPr>
        <p:spPr>
          <a:xfrm>
            <a:off x="732650" y="2380325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相關模組</a:t>
            </a:r>
            <a:endParaRPr lang="zh-CN" altLang="en-US" sz="1200" dirty="0"/>
          </a:p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避障小車控制</a:t>
            </a:r>
            <a:endParaRPr lang="zh-CN" altLang="en-US" sz="1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相關模組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4" name="Shape 1274"/>
          <p:cNvSpPr txBox="1"/>
          <p:nvPr/>
        </p:nvSpPr>
        <p:spPr>
          <a:xfrm>
            <a:off x="596766" y="2037757"/>
            <a:ext cx="3638351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 smtClean="0"/>
              <a:t>電機驅動模組</a:t>
            </a:r>
            <a:endParaRPr dirty="0"/>
          </a:p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 smtClean="0"/>
              <a:t>轉接模組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6" name="Shape 1276"/>
          <p:cNvPicPr preferRelativeResize="0"/>
          <p:nvPr/>
        </p:nvPicPr>
        <p:blipFill rotWithShape="1">
          <a:blip r:embed="rId3">
            <a:alphaModFix/>
          </a:blip>
          <a:srcRect l="13868" t="13861" r="13861" b="13867"/>
          <a:stretch/>
        </p:blipFill>
        <p:spPr>
          <a:xfrm>
            <a:off x="6172555" y="2586841"/>
            <a:ext cx="1413761" cy="14514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167</a:t>
            </a:fld>
            <a:endParaRPr lang="zh-CN" altLang="en-US" dirty="0"/>
          </a:p>
        </p:txBody>
      </p:sp>
      <p:pic>
        <p:nvPicPr>
          <p:cNvPr id="6" name="Shape 3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555" y="909840"/>
            <a:ext cx="1413761" cy="1338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1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/>
              <a:t>避</a:t>
            </a:r>
            <a:r>
              <a:rPr lang="zh-CN" altLang="en-US" dirty="0" smtClean="0"/>
              <a:t>障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小車</a:t>
            </a:r>
            <a:r>
              <a:rPr lang="zh-CN" altLang="en-US" dirty="0" smtClean="0"/>
              <a:t>控制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730000" y="2037757"/>
            <a:ext cx="3505117" cy="305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 smtClean="0"/>
              <a:t>通過結合轉接模組（連接超聲波感測器）和電機驅動模組（做一輛小車），超聲波有檢測物體的功能，使小車能夠避開障礙。</a:t>
            </a: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168</a:t>
            </a:fld>
            <a:endParaRPr lang="zh-CN" altLang="en-US" dirty="0"/>
          </a:p>
        </p:txBody>
      </p:sp>
      <p:sp>
        <p:nvSpPr>
          <p:cNvPr id="6" name="Shape 1213"/>
          <p:cNvSpPr/>
          <p:nvPr/>
        </p:nvSpPr>
        <p:spPr>
          <a:xfrm>
            <a:off x="2140000" y="157360"/>
            <a:ext cx="2424541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 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MC-04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099" y="196751"/>
            <a:ext cx="3791204" cy="4749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07456" y="79622"/>
            <a:ext cx="1107996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MC-04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169</a:t>
            </a:fld>
            <a:endParaRPr lang="zh-CN" altLang="en-US" dirty="0"/>
          </a:p>
        </p:txBody>
      </p:sp>
      <p:sp>
        <p:nvSpPr>
          <p:cNvPr id="1334" name="Shape 1334"/>
          <p:cNvSpPr txBox="1">
            <a:spLocks noGrp="1"/>
          </p:cNvSpPr>
          <p:nvPr>
            <p:ph type="title" idx="4294967295"/>
          </p:nvPr>
        </p:nvSpPr>
        <p:spPr>
          <a:xfrm>
            <a:off x="724950" y="977711"/>
            <a:ext cx="7021513" cy="298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Q&amp;A</a:t>
            </a:r>
            <a:endParaRPr sz="3000" b="1" i="0" u="none" strike="noStrike" cap="none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endParaRPr sz="3000" b="1" i="0" u="none" strike="noStrike" cap="none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2000" b="0" i="0" u="none" strike="noStrike" cap="none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Send your question to </a:t>
            </a:r>
            <a:r>
              <a:rPr lang="zh-CN" sz="2000" b="0" i="0" u="sng" strike="noStrike" cap="none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it@cocorobo.hk</a:t>
            </a:r>
            <a:r>
              <a:rPr lang="zh-CN" sz="2000" b="0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sz="2000" b="0" i="0" u="none" strike="noStrike" cap="none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for support</a:t>
            </a:r>
            <a:endParaRPr sz="2000" b="0" i="0" u="none" strike="noStrike" cap="none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-1"/>
            <a:ext cx="9144000" cy="568960"/>
            <a:chOff x="0" y="0"/>
            <a:chExt cx="9144000" cy="56896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83" b="71555"/>
            <a:stretch/>
          </p:blipFill>
          <p:spPr>
            <a:xfrm>
              <a:off x="0" y="0"/>
              <a:ext cx="9144000" cy="5689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0"/>
              <a:ext cx="9144000" cy="568960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23" y="123824"/>
            <a:ext cx="1826964" cy="32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58" y="2029681"/>
            <a:ext cx="5213053" cy="2769703"/>
          </a:xfrm>
          <a:prstGeom prst="rect">
            <a:avLst/>
          </a:prstGeom>
        </p:spPr>
      </p:pic>
      <p:sp>
        <p:nvSpPr>
          <p:cNvPr id="461" name="Shape 461"/>
          <p:cNvSpPr txBox="1">
            <a:spLocks noGrp="1"/>
          </p:cNvSpPr>
          <p:nvPr>
            <p:ph type="title"/>
          </p:nvPr>
        </p:nvSpPr>
        <p:spPr>
          <a:xfrm>
            <a:off x="729450" y="118838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en-US" altLang="zh-CN" sz="2400" dirty="0" err="1" smtClean="0"/>
              <a:t>CocoBlockly</a:t>
            </a:r>
            <a:r>
              <a:rPr lang="zh-CN" altLang="en-US" sz="2400" dirty="0" smtClean="0"/>
              <a:t>介面及功能介紹</a:t>
            </a:r>
            <a:endParaRPr lang="zh-CN" altLang="en-US" sz="2400" dirty="0"/>
          </a:p>
        </p:txBody>
      </p:sp>
      <p:sp>
        <p:nvSpPr>
          <p:cNvPr id="463" name="Shape 463"/>
          <p:cNvSpPr txBox="1"/>
          <p:nvPr/>
        </p:nvSpPr>
        <p:spPr>
          <a:xfrm>
            <a:off x="729450" y="2029681"/>
            <a:ext cx="3016608" cy="250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TW" sz="1200" b="1" dirty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4. 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積木功能欄</a:t>
            </a:r>
            <a:r>
              <a:rPr lang="zh-TW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：</a:t>
            </a:r>
            <a:r>
              <a:rPr lang="zh-CN" altLang="en-US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所有積木都從這個功能欄中拖取，並分「基礎 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Block</a:t>
            </a: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」和「</a:t>
            </a:r>
            <a:r>
              <a:rPr lang="en-US" altLang="zh-CN" sz="1200" dirty="0" err="1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CocoMod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™</a:t>
            </a:r>
            <a:r>
              <a:rPr lang="zh-CN" altLang="en-US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」兩類</a:t>
            </a:r>
            <a:endParaRPr lang="en-US" altLang="zh-CN" sz="1200" dirty="0" smtClean="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endParaRPr lang="zh-TW" altLang="en-US" sz="1200" dirty="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TW" sz="1200" b="1" dirty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5. 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積木設計區</a:t>
            </a:r>
            <a:r>
              <a:rPr lang="zh-TW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：</a:t>
            </a:r>
            <a:r>
              <a:rPr lang="zh-CN" altLang="en-US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將積木拖進該區域進行程式設計，點擊空白部分可以拖拽整個區域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endParaRPr lang="zh-TW" altLang="en-US" sz="1200" b="1" dirty="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TW" sz="1200" b="1" dirty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6. 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積木設計區工具列</a:t>
            </a:r>
            <a:r>
              <a:rPr lang="zh-TW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：</a:t>
            </a:r>
            <a:r>
              <a:rPr lang="zh-CN" altLang="en-US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包含「視角重置」「放大／縮小視角」「刪除單個積木」功能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829820" y="1961380"/>
            <a:ext cx="304427" cy="307777"/>
            <a:chOff x="3870290" y="1855009"/>
            <a:chExt cx="304427" cy="307777"/>
          </a:xfrm>
          <a:solidFill>
            <a:schemeClr val="tx2">
              <a:lumMod val="50000"/>
            </a:schemeClr>
          </a:solidFill>
        </p:grpSpPr>
        <p:sp>
          <p:nvSpPr>
            <p:cNvPr id="7" name="圆角矩形标注 6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80450" y="1855009"/>
              <a:ext cx="2235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FF"/>
                  </a:solidFill>
                </a:rPr>
                <a:t>4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84442" y="1970036"/>
            <a:ext cx="304427" cy="307777"/>
            <a:chOff x="3870290" y="1855009"/>
            <a:chExt cx="304427" cy="307777"/>
          </a:xfrm>
          <a:solidFill>
            <a:schemeClr val="tx2">
              <a:lumMod val="50000"/>
            </a:schemeClr>
          </a:solidFill>
        </p:grpSpPr>
        <p:sp>
          <p:nvSpPr>
            <p:cNvPr id="20" name="圆角矩形标注 19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880450" y="1855009"/>
              <a:ext cx="2235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FF"/>
                  </a:solidFill>
                </a:rPr>
                <a:t>5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62666" y="3260643"/>
            <a:ext cx="304427" cy="307777"/>
            <a:chOff x="3870290" y="1855009"/>
            <a:chExt cx="304427" cy="307777"/>
          </a:xfrm>
          <a:solidFill>
            <a:schemeClr val="tx2">
              <a:lumMod val="50000"/>
            </a:schemeClr>
          </a:solidFill>
        </p:grpSpPr>
        <p:sp>
          <p:nvSpPr>
            <p:cNvPr id="23" name="圆角矩形标注 22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880450" y="1855009"/>
              <a:ext cx="2235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FF"/>
                  </a:solidFill>
                </a:rPr>
                <a:t>6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58" y="2038337"/>
            <a:ext cx="5179815" cy="2769703"/>
          </a:xfrm>
          <a:prstGeom prst="rect">
            <a:avLst/>
          </a:prstGeom>
        </p:spPr>
      </p:pic>
      <p:sp>
        <p:nvSpPr>
          <p:cNvPr id="461" name="Shape 461"/>
          <p:cNvSpPr txBox="1">
            <a:spLocks noGrp="1"/>
          </p:cNvSpPr>
          <p:nvPr>
            <p:ph type="title"/>
          </p:nvPr>
        </p:nvSpPr>
        <p:spPr>
          <a:xfrm>
            <a:off x="729450" y="118838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en-US" altLang="zh-CN" sz="2400" dirty="0" err="1" smtClean="0"/>
              <a:t>CocoBlockly</a:t>
            </a:r>
            <a:r>
              <a:rPr lang="zh-CN" altLang="en-US" sz="2400" dirty="0" smtClean="0"/>
              <a:t>介面及功能介紹</a:t>
            </a:r>
            <a:endParaRPr lang="zh-CN" altLang="en-US" sz="2400" dirty="0"/>
          </a:p>
        </p:txBody>
      </p:sp>
      <p:sp>
        <p:nvSpPr>
          <p:cNvPr id="463" name="Shape 463"/>
          <p:cNvSpPr txBox="1"/>
          <p:nvPr/>
        </p:nvSpPr>
        <p:spPr>
          <a:xfrm>
            <a:off x="729450" y="2064990"/>
            <a:ext cx="3016608" cy="250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TW" sz="1200" b="1" dirty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lang="en-US" altLang="zh-TW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積木對應原始碼參考區</a:t>
            </a:r>
            <a:r>
              <a:rPr lang="en-US" altLang="zh-TW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zh-CN" altLang="en-US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「積木設計區」生成的原始碼（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 </a:t>
            </a:r>
            <a:r>
              <a:rPr lang="zh-CN" altLang="en-US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語言），一般情況並不會用到</a:t>
            </a:r>
            <a:endParaRPr lang="en-US" altLang="zh-CN" sz="1200" dirty="0" smtClean="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endParaRPr lang="en-US" altLang="zh-CN" sz="1200" dirty="0" smtClean="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8.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串口調試工具區：</a:t>
            </a:r>
            <a:r>
              <a:rPr lang="zh-CN" altLang="en-US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配合「程式上傳區」對電子模組進行調試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endParaRPr lang="zh-TW" altLang="en-US" sz="1200" b="1" dirty="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9.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程式上傳區：</a:t>
            </a:r>
            <a:r>
              <a:rPr lang="zh-CN" altLang="en-US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最重要的部分，點擊 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Uploader </a:t>
            </a:r>
            <a:r>
              <a:rPr lang="zh-CN" altLang="en-US" sz="1200" dirty="0" smtClean="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展開整個區域，我們在此處將程式上傳至電子模組中</a:t>
            </a:r>
          </a:p>
          <a:p>
            <a:pPr lvl="0" algn="just">
              <a:lnSpc>
                <a:spcPct val="150000"/>
              </a:lnSpc>
            </a:pPr>
            <a:endParaRPr lang="zh-TW" altLang="en-US" sz="1100" dirty="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243580" y="2064990"/>
            <a:ext cx="304427" cy="307777"/>
            <a:chOff x="3870290" y="1855009"/>
            <a:chExt cx="304427" cy="307777"/>
          </a:xfrm>
          <a:solidFill>
            <a:schemeClr val="tx2">
              <a:lumMod val="50000"/>
            </a:schemeClr>
          </a:solidFill>
        </p:grpSpPr>
        <p:sp>
          <p:nvSpPr>
            <p:cNvPr id="7" name="圆角矩形标注 6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80450" y="1855009"/>
              <a:ext cx="2235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FF"/>
                  </a:solidFill>
                </a:rPr>
                <a:t>7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39972" y="3328818"/>
            <a:ext cx="304427" cy="307777"/>
            <a:chOff x="3870290" y="1855009"/>
            <a:chExt cx="304427" cy="307777"/>
          </a:xfrm>
          <a:solidFill>
            <a:schemeClr val="tx2">
              <a:lumMod val="50000"/>
            </a:schemeClr>
          </a:solidFill>
        </p:grpSpPr>
        <p:sp>
          <p:nvSpPr>
            <p:cNvPr id="20" name="圆角矩形标注 19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880450" y="1855009"/>
              <a:ext cx="2235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FF"/>
                  </a:solidFill>
                </a:rPr>
                <a:t>8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656805" y="3636595"/>
            <a:ext cx="304427" cy="307777"/>
            <a:chOff x="3870290" y="1855009"/>
            <a:chExt cx="304427" cy="307777"/>
          </a:xfrm>
          <a:solidFill>
            <a:schemeClr val="tx2">
              <a:lumMod val="50000"/>
            </a:schemeClr>
          </a:solidFill>
        </p:grpSpPr>
        <p:sp>
          <p:nvSpPr>
            <p:cNvPr id="23" name="圆角矩形标注 22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880450" y="1855009"/>
              <a:ext cx="2235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FF"/>
                  </a:solidFill>
                </a:rPr>
                <a:t>9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729450" y="1189072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en-US" altLang="zh-CN" sz="2400" dirty="0" err="1" smtClean="0"/>
              <a:t>CocoBlockly</a:t>
            </a:r>
            <a:r>
              <a:rPr lang="zh-CN" altLang="en-US" sz="2400" dirty="0" smtClean="0"/>
              <a:t>介面及功能介紹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729450" y="1712971"/>
            <a:ext cx="7615653" cy="91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在 </a:t>
            </a:r>
            <a:r>
              <a:rPr lang="en-US" altLang="zh-CN" sz="1100" dirty="0" err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中，積木功能欄分為兩部分，一部分為程式設計所需的</a:t>
            </a:r>
            <a:r>
              <a:rPr lang="zh-CN" altLang="en-US" sz="1100" dirty="0" smtClean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基本積木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（如迴圈語句、邏輯語句等），另外一部分則是針對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CocoMod</a:t>
            </a: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™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電子模組設計的</a:t>
            </a:r>
            <a:r>
              <a:rPr lang="zh-CN" altLang="en-US" sz="1100" dirty="0" smtClean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功能積木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，例如要控制電機時，只需前往電機驅動模組對應的欄拖拽所需積木至工作區即可。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79" y="2248171"/>
            <a:ext cx="4050183" cy="270012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392940" y="2854923"/>
            <a:ext cx="1554980" cy="288961"/>
            <a:chOff x="3870290" y="1863665"/>
            <a:chExt cx="304427" cy="288961"/>
          </a:xfrm>
          <a:solidFill>
            <a:schemeClr val="tx2">
              <a:lumMod val="50000"/>
            </a:schemeClr>
          </a:solidFill>
        </p:grpSpPr>
        <p:sp>
          <p:nvSpPr>
            <p:cNvPr id="10" name="圆角矩形标注 9"/>
            <p:cNvSpPr/>
            <p:nvPr/>
          </p:nvSpPr>
          <p:spPr>
            <a:xfrm>
              <a:off x="3870290" y="1863665"/>
              <a:ext cx="304427" cy="280631"/>
            </a:xfrm>
            <a:prstGeom prst="wedgeRoundRectCallout">
              <a:avLst>
                <a:gd name="adj1" fmla="val -56641"/>
                <a:gd name="adj2" fmla="val 25852"/>
                <a:gd name="adj3" fmla="val 1666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917992" y="1875627"/>
              <a:ext cx="2235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 smtClean="0">
                  <a:solidFill>
                    <a:srgbClr val="FFFFFF"/>
                  </a:solidFill>
                </a:rPr>
                <a:t>基本積木</a:t>
              </a:r>
              <a:endParaRPr lang="zh-CN" altLang="en-US" sz="1200" spc="3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30037" y="3950446"/>
            <a:ext cx="2330685" cy="288961"/>
            <a:chOff x="3870290" y="1863665"/>
            <a:chExt cx="456291" cy="288961"/>
          </a:xfrm>
          <a:solidFill>
            <a:schemeClr val="tx2">
              <a:lumMod val="50000"/>
            </a:schemeClr>
          </a:solidFill>
        </p:grpSpPr>
        <p:sp>
          <p:nvSpPr>
            <p:cNvPr id="13" name="圆角矩形标注 12"/>
            <p:cNvSpPr/>
            <p:nvPr/>
          </p:nvSpPr>
          <p:spPr>
            <a:xfrm>
              <a:off x="3870290" y="1863665"/>
              <a:ext cx="456291" cy="280631"/>
            </a:xfrm>
            <a:prstGeom prst="wedgeRoundRectCallout">
              <a:avLst>
                <a:gd name="adj1" fmla="val -56641"/>
                <a:gd name="adj2" fmla="val 25852"/>
                <a:gd name="adj3" fmla="val 1666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917992" y="1875627"/>
              <a:ext cx="3867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spc="300" dirty="0" err="1" smtClean="0">
                  <a:solidFill>
                    <a:srgbClr val="FFFFFF"/>
                  </a:solidFill>
                </a:rPr>
                <a:t>CocoMod</a:t>
              </a:r>
              <a:r>
                <a:rPr lang="zh-CN" altLang="en-US" sz="1200" spc="300" dirty="0" smtClean="0">
                  <a:solidFill>
                    <a:srgbClr val="FFFFFF"/>
                  </a:solidFill>
                </a:rPr>
                <a:t>功能積木</a:t>
              </a:r>
              <a:endParaRPr lang="zh-CN" altLang="en-US" sz="1200" spc="3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目錄</a:t>
            </a:r>
            <a:endParaRPr sz="30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ubTitle" idx="4294967295"/>
          </p:nvPr>
        </p:nvSpPr>
        <p:spPr>
          <a:xfrm>
            <a:off x="639076" y="2234150"/>
            <a:ext cx="3865398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</a:pPr>
            <a:r>
              <a:rPr lang="zh-CN" sz="1400" b="1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3" action="ppaction://hlinksldjump"/>
              </a:rPr>
              <a:t>1. CocoMod電子模組</a:t>
            </a:r>
            <a:endParaRPr sz="14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143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</a:pPr>
            <a:r>
              <a:rPr lang="zh-CN" sz="14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/>
              </a:rPr>
              <a:t>2. 使用</a:t>
            </a:r>
            <a:r>
              <a:rPr lang="zh-CN" sz="1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/>
              </a:rPr>
              <a:t>CocoBlockly</a:t>
            </a:r>
            <a:endParaRPr lang="en-US" altLang="zh-CN" sz="1400" b="1" i="0" u="none" strike="noStrike" cap="none" dirty="0" smtClean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14300" lvl="0" indent="0">
              <a:lnSpc>
                <a:spcPct val="140000"/>
              </a:lnSpc>
              <a:buClr>
                <a:srgbClr val="000000"/>
              </a:buClr>
              <a:buSzPts val="1800"/>
              <a:buNone/>
            </a:pPr>
            <a:r>
              <a:rPr lang="en-US" altLang="zh-CN" sz="1400" b="1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5" action="ppaction://hlinksldjump"/>
              </a:rPr>
              <a:t>4. </a:t>
            </a:r>
            <a:r>
              <a:rPr lang="en-US" sz="1400" b="1" dirty="0" err="1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5" action="ppaction://hlinksldjump"/>
              </a:rPr>
              <a:t>CocoMod</a:t>
            </a:r>
            <a:r>
              <a:rPr lang="en-US" sz="1400" b="1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5" action="ppaction://hlinksldjump"/>
              </a:rPr>
              <a:t> </a:t>
            </a:r>
            <a:r>
              <a:rPr lang="zh-CN" altLang="en-US" sz="1400" b="1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5" action="ppaction://hlinksldjump"/>
              </a:rPr>
              <a:t>結合 </a:t>
            </a:r>
            <a:r>
              <a:rPr lang="en-US" sz="1400" b="1" dirty="0" err="1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5" action="ppaction://hlinksldjump"/>
              </a:rPr>
              <a:t>CocoBlockly</a:t>
            </a:r>
            <a:r>
              <a:rPr lang="zh-CN" altLang="en-US" sz="14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5" action="ppaction://hlinksldjump"/>
              </a:rPr>
              <a:t>的使用</a:t>
            </a:r>
            <a:endParaRPr sz="14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143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</a:pPr>
            <a:r>
              <a:rPr lang="zh-CN" sz="1400" b="1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6" action="ppaction://hlinksldjump"/>
              </a:rPr>
              <a:t>3. 電子模組組合玩法</a:t>
            </a:r>
            <a:endParaRPr sz="14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143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</a:pPr>
            <a:r>
              <a:rPr lang="zh-CN" sz="14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 </a:t>
            </a:r>
            <a:endParaRPr sz="1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844225" y="1188175"/>
            <a:ext cx="734700" cy="4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4667034" y="1188175"/>
            <a:ext cx="4934166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40000"/>
              </a:lnSpc>
              <a:buSzPts val="1000"/>
            </a:pPr>
            <a:r>
              <a:rPr lang="en-US" altLang="zh-CN" sz="1000" dirty="0">
                <a:latin typeface="Raleway"/>
                <a:ea typeface="Raleway"/>
                <a:cs typeface="Raleway"/>
                <a:sym typeface="Raleway"/>
              </a:rPr>
              <a:t>20 </a:t>
            </a:r>
            <a:r>
              <a:rPr lang="zh-CN" altLang="en-US" sz="1000" dirty="0" smtClean="0">
                <a:latin typeface="Raleway"/>
                <a:ea typeface="Raleway"/>
                <a:cs typeface="Raleway"/>
                <a:sym typeface="Raleway"/>
              </a:rPr>
              <a:t>種 </a:t>
            </a:r>
            <a:r>
              <a:rPr lang="en-US" altLang="zh-CN" sz="1000" dirty="0" smtClean="0">
                <a:latin typeface="Raleway"/>
                <a:ea typeface="Raleway"/>
                <a:cs typeface="Raleway"/>
                <a:sym typeface="Raleway"/>
              </a:rPr>
              <a:t>Plug-and-play </a:t>
            </a:r>
            <a:r>
              <a:rPr lang="zh-CN" altLang="en-US" sz="1000" dirty="0" smtClean="0">
                <a:latin typeface="Raleway"/>
                <a:ea typeface="Raleway"/>
                <a:cs typeface="Raleway"/>
                <a:sym typeface="Raleway"/>
              </a:rPr>
              <a:t>電子模組</a:t>
            </a:r>
            <a:endParaRPr lang="zh-CN" altLang="en-US" sz="1000" dirty="0">
              <a:latin typeface="Raleway"/>
              <a:ea typeface="Raleway"/>
              <a:cs typeface="Raleway"/>
              <a:sym typeface="Raleway"/>
            </a:endParaRPr>
          </a:p>
          <a:p>
            <a:pPr lvl="0">
              <a:lnSpc>
                <a:spcPct val="140000"/>
              </a:lnSpc>
              <a:buSzPts val="1000"/>
            </a:pPr>
            <a:r>
              <a:rPr lang="zh-CN" altLang="en-US" sz="1000" dirty="0" smtClean="0">
                <a:latin typeface="Raleway"/>
                <a:ea typeface="Raleway"/>
                <a:cs typeface="Raleway"/>
                <a:sym typeface="Raleway"/>
              </a:rPr>
              <a:t>更多模組教學將陸續公開  →  </a:t>
            </a:r>
            <a:r>
              <a:rPr lang="en-US" altLang="zh-CN" sz="1000" dirty="0" smtClean="0">
                <a:latin typeface="Raleway"/>
                <a:ea typeface="Raleway"/>
                <a:cs typeface="Raleway"/>
                <a:sym typeface="Raleway"/>
              </a:rPr>
              <a:t>http</a:t>
            </a:r>
            <a:r>
              <a:rPr lang="en-US" altLang="zh-CN" sz="1000" dirty="0">
                <a:latin typeface="Raleway"/>
                <a:ea typeface="Raleway"/>
                <a:cs typeface="Raleway"/>
                <a:sym typeface="Raleway"/>
              </a:rPr>
              <a:t>://cocorobo.hk/cocoblockly/dev/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729450" y="1189072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en-US" altLang="zh-CN" sz="2400" dirty="0" err="1" smtClean="0"/>
              <a:t>CocoBlockly</a:t>
            </a:r>
            <a:r>
              <a:rPr lang="zh-CN" altLang="en-US" sz="2400" dirty="0" smtClean="0"/>
              <a:t>介面及功能介紹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50" y="2043152"/>
            <a:ext cx="3829186" cy="2823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3650" y="2043152"/>
            <a:ext cx="3975390" cy="28234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78"/>
          <p:cNvSpPr txBox="1"/>
          <p:nvPr/>
        </p:nvSpPr>
        <p:spPr>
          <a:xfrm>
            <a:off x="653250" y="1762761"/>
            <a:ext cx="825030" cy="33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 i="0" u="none" strike="noStrike" cap="none" dirty="0" smtClean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基本積木</a:t>
            </a:r>
            <a:r>
              <a:rPr lang="zh-CN" altLang="en-US" sz="1100" b="1" i="0" u="none" strike="noStrike" cap="none" dirty="0" smtClean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：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478"/>
          <p:cNvSpPr txBox="1"/>
          <p:nvPr/>
        </p:nvSpPr>
        <p:spPr>
          <a:xfrm>
            <a:off x="4767924" y="1750998"/>
            <a:ext cx="1714155" cy="33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1" dirty="0" err="1" smtClean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CocoMod</a:t>
            </a:r>
            <a:r>
              <a:rPr lang="en-US" altLang="zh-CN" sz="1100" b="1" dirty="0" smtClean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100" b="1" dirty="0" smtClean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功能</a:t>
            </a:r>
            <a:r>
              <a:rPr lang="zh-CN" sz="1100" b="1" i="0" u="none" strike="noStrike" cap="none" dirty="0" smtClean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積木</a:t>
            </a:r>
            <a:r>
              <a:rPr lang="zh-CN" altLang="en-US" sz="1100" b="1" i="0" u="none" strike="noStrike" cap="none" dirty="0" smtClean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：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729450" y="124421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Uploader下載及安裝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Shape 484"/>
          <p:cNvSpPr txBox="1"/>
          <p:nvPr/>
        </p:nvSpPr>
        <p:spPr>
          <a:xfrm>
            <a:off x="729450" y="1808089"/>
            <a:ext cx="76884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為了能夠讓 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能夠從流覽器和主控模組進行通訊，我們推出一款跨平臺的「上傳外掛程式（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Uploader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）」，用戶只需要下載該外掛程式，安裝即可對我們的電子模組上傳程式。首先，請選擇對應的作業系統，下載 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Uploader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安裝包。</a:t>
            </a:r>
          </a:p>
          <a:p>
            <a:pPr lvl="0">
              <a:lnSpc>
                <a:spcPct val="120000"/>
              </a:lnSpc>
            </a:pPr>
            <a:endParaRPr lang="zh-CN" altLang="en-US" sz="11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lnSpc>
                <a:spcPct val="120000"/>
              </a:lnSpc>
            </a:pP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外掛程式的下載及安裝過程可以前往以下頁面進行瞭解：</a:t>
            </a:r>
            <a:endParaRPr lang="en-US" altLang="zh-CN" sz="1100" dirty="0" smtClean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lnSpc>
                <a:spcPct val="120000"/>
              </a:lnSpc>
            </a:pPr>
            <a:r>
              <a:rPr lang="en-US" altLang="zh-CN" sz="1100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en-US" altLang="zh-CN" sz="1100" u="sng" dirty="0">
                <a:solidFill>
                  <a:schemeClr val="hlink"/>
                </a:solidFill>
                <a:hlinkClick r:id="rId3"/>
              </a:rPr>
              <a:t>://cocorobolabs.gitbooks.io/cocoblockly/content/uploader-xia-zai-ji-an-zhuang.html</a:t>
            </a:r>
            <a:endParaRPr lang="en-US" altLang="zh-CN" sz="1100" dirty="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0" u="none" strike="noStrike" cap="none" dirty="0" smtClean="0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1. 安裝包下載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 i="0" u="none" strike="noStrike" cap="none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穩定版本： CocoBlockly Uploader Version1.0.0 – alpha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450" y="3300092"/>
            <a:ext cx="7097115" cy="12288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729450" y="124836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Uploader下載及安裝</a:t>
            </a:r>
            <a:r>
              <a:rPr lang="en-US" alt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altLang="zh-CN" sz="2400" b="1" i="0" u="none" strike="noStrike" cap="none" dirty="0" err="1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MacOS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729450" y="1818709"/>
            <a:ext cx="7688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MacOS</a:t>
            </a:r>
            <a:endParaRPr dirty="0"/>
          </a:p>
          <a:p>
            <a:pPr lvl="0" algn="just">
              <a:lnSpc>
                <a:spcPct val="120000"/>
              </a:lnSpc>
            </a:pP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下載完成後，按兩下名字以「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CocoBlocklyUploader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」開頭的 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en-US" altLang="zh-CN" sz="1100" dirty="0" err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dmg</a:t>
            </a: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安裝檔</a:t>
            </a:r>
          </a:p>
          <a:p>
            <a:pPr lvl="0" algn="just">
              <a:lnSpc>
                <a:spcPct val="120000"/>
              </a:lnSpc>
            </a:pP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打開後，將「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Uploader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」拖入右側的「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Applications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」資料夾中</a:t>
            </a:r>
          </a:p>
          <a:p>
            <a:pPr lvl="0" algn="just">
              <a:lnSpc>
                <a:spcPct val="120000"/>
              </a:lnSpc>
            </a:pP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隨後可能會需要輸入您的帳戶密碼，授權進行安裝。安裝完成後，按兩下右下角的「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Applications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」，進入應用程式資料夾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2" name="Shape 4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51" y="3125381"/>
            <a:ext cx="2083324" cy="144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7554" y="2912696"/>
            <a:ext cx="2350534" cy="191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0854" y="3196583"/>
            <a:ext cx="1340329" cy="1283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Shape 495"/>
          <p:cNvCxnSpPr/>
          <p:nvPr/>
        </p:nvCxnSpPr>
        <p:spPr>
          <a:xfrm>
            <a:off x="2563517" y="3831143"/>
            <a:ext cx="50779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6" name="Shape 496"/>
          <p:cNvCxnSpPr/>
          <p:nvPr/>
        </p:nvCxnSpPr>
        <p:spPr>
          <a:xfrm>
            <a:off x="5718999" y="3853992"/>
            <a:ext cx="50779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729450" y="124421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Uploader下載及安裝</a:t>
            </a:r>
            <a:r>
              <a:rPr lang="en-US" altLang="zh-CN" sz="2800" dirty="0" smtClean="0"/>
              <a:t>: </a:t>
            </a:r>
            <a:r>
              <a:rPr lang="en-US" altLang="zh-CN" sz="2800" dirty="0" err="1"/>
              <a:t>MacOS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729450" y="1861254"/>
            <a:ext cx="76884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MacOS</a:t>
            </a:r>
            <a:endParaRPr dirty="0"/>
          </a:p>
          <a:p>
            <a:pPr lvl="0" algn="just">
              <a:lnSpc>
                <a:spcPct val="120000"/>
              </a:lnSpc>
            </a:pP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</a:t>
            </a:r>
            <a:r>
              <a:rPr lang="zh-CN" altLang="en-US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找到「</a:t>
            </a:r>
            <a:r>
              <a:rPr lang="en-US" altLang="zh-CN" sz="1100" dirty="0" err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Uploader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」，右鍵該文檔，點擊打開</a:t>
            </a:r>
          </a:p>
          <a:p>
            <a:pPr lvl="0" algn="just">
              <a:lnSpc>
                <a:spcPct val="120000"/>
              </a:lnSpc>
            </a:pP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5.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此時可能會彈出一個視窗，提示該應用會與互聯網進行通訊，是否允許，點擊「允許」</a:t>
            </a:r>
            <a:endParaRPr sz="12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Shape 503"/>
          <p:cNvCxnSpPr/>
          <p:nvPr/>
        </p:nvCxnSpPr>
        <p:spPr>
          <a:xfrm>
            <a:off x="4104353" y="3713182"/>
            <a:ext cx="50779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504" name="Shape 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320" y="2771851"/>
            <a:ext cx="3316176" cy="174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4505" y="2779312"/>
            <a:ext cx="3864737" cy="22302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729450" y="1245443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Uploader下載及安裝</a:t>
            </a:r>
            <a:r>
              <a:rPr lang="en-US" altLang="zh-CN" sz="2800" dirty="0" smtClean="0"/>
              <a:t>: </a:t>
            </a:r>
            <a:r>
              <a:rPr lang="en-US" altLang="zh-CN" sz="2800" dirty="0" err="1"/>
              <a:t>MacOS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729450" y="1956670"/>
            <a:ext cx="7688400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MacOS</a:t>
            </a:r>
            <a:endParaRPr dirty="0"/>
          </a:p>
          <a:p>
            <a:pPr lvl="0" algn="just">
              <a:lnSpc>
                <a:spcPct val="120000"/>
              </a:lnSpc>
            </a:pPr>
            <a:r>
              <a:rPr lang="zh-CN" sz="1100" b="0" i="0" u="none" strike="noStrike" cap="none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lang="zh-CN" sz="1100" b="0" i="0" u="none" strike="noStrike" cap="none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zh-CN" altLang="en-US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至此，完成 </a:t>
            </a: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 Uploader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的安裝，使用者可以點擊系統功能列表的 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圖示，前往開發環境介面   </a:t>
            </a:r>
            <a:r>
              <a:rPr lang="zh-CN" sz="1100" b="0" i="0" u="sng" strike="noStrike" cap="none" dirty="0" smtClean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</a:t>
            </a:r>
            <a:r>
              <a:rPr lang="zh-CN" sz="1100" b="0" i="0" u="sng" strike="noStrike" cap="none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://cocorobo.hk/cocoblockly/dev/</a:t>
            </a:r>
            <a:endParaRPr sz="1100" b="0" i="0" u="none" strike="noStrike" cap="none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20000"/>
              </a:lnSpc>
            </a:pPr>
            <a:r>
              <a:rPr lang="zh-CN" sz="1100" b="0" i="0" u="none" strike="noStrike" cap="none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lang="zh-CN" sz="1100" b="0" i="0" u="none" strike="noStrike" cap="none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打開 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後，會提示「上傳外掛程式連接成功」，即可以開始上傳 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Blockly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程式到主機板上</a:t>
            </a:r>
            <a:endParaRPr sz="1100" b="0" i="0" u="none" strike="noStrike" cap="none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12" name="Shape 512"/>
          <p:cNvCxnSpPr/>
          <p:nvPr/>
        </p:nvCxnSpPr>
        <p:spPr>
          <a:xfrm>
            <a:off x="3873347" y="3709333"/>
            <a:ext cx="50779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513" name="Shape 5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998" y="3127144"/>
            <a:ext cx="2556097" cy="122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9396" y="3442260"/>
            <a:ext cx="3269355" cy="5962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/>
        </p:nvSpPr>
        <p:spPr>
          <a:xfrm>
            <a:off x="729450" y="1817387"/>
            <a:ext cx="7688400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Windows</a:t>
            </a:r>
            <a:endParaRPr dirty="0"/>
          </a:p>
          <a:p>
            <a:pPr lvl="0" algn="just">
              <a:lnSpc>
                <a:spcPct val="120000"/>
              </a:lnSpc>
            </a:pP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下載完成後，按兩下名字以「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CocoBlocklyUploader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」開頭的 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EXE 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安裝檔</a:t>
            </a:r>
          </a:p>
          <a:p>
            <a:pPr lvl="0" algn="just">
              <a:lnSpc>
                <a:spcPct val="120000"/>
              </a:lnSpc>
            </a:pP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打開後，可以選擇軟體安裝的位置，然後點擊「下一步 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Next)</a:t>
            </a:r>
            <a:r>
              <a:rPr lang="zh-CN" altLang="en-US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</a:t>
            </a:r>
            <a:endParaRPr sz="1100" b="0" i="0" u="none" strike="noStrike" cap="none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21" name="Shape 521"/>
          <p:cNvCxnSpPr/>
          <p:nvPr/>
        </p:nvCxnSpPr>
        <p:spPr>
          <a:xfrm>
            <a:off x="2745625" y="3631550"/>
            <a:ext cx="50779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933" y="2896736"/>
            <a:ext cx="1394597" cy="175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1678" y="2781337"/>
            <a:ext cx="2550267" cy="19869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Shape 537"/>
          <p:cNvSpPr txBox="1">
            <a:spLocks noGrp="1"/>
          </p:cNvSpPr>
          <p:nvPr>
            <p:ph type="title"/>
          </p:nvPr>
        </p:nvSpPr>
        <p:spPr>
          <a:xfrm>
            <a:off x="729450" y="124421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Uploader下載及安裝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/>
        </p:nvSpPr>
        <p:spPr>
          <a:xfrm>
            <a:off x="729450" y="1779419"/>
            <a:ext cx="7688400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Windows</a:t>
            </a:r>
            <a:endParaRPr dirty="0"/>
          </a:p>
          <a:p>
            <a:pPr lvl="0">
              <a:lnSpc>
                <a:spcPct val="120000"/>
              </a:lnSpc>
            </a:pP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可以看到一些選項：第一個是創建一個快捷方式在電腦桌面；第二個是選擇是否在電腦開機後自動開啟「</a:t>
            </a:r>
            <a:r>
              <a:rPr lang="en-US" altLang="zh-CN" sz="1100" dirty="0" err="1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Uploader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」完成選擇後，再點擊「下一步 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Next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」進行下一步</a:t>
            </a:r>
          </a:p>
          <a:p>
            <a:pPr lvl="0">
              <a:lnSpc>
                <a:spcPct val="120000"/>
              </a:lnSpc>
            </a:pP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在這個介面，可以看到之前選擇的安裝位置和安裝選擇，最後點擊「安裝 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en-US" altLang="zh-CN" sz="11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Install</a:t>
            </a:r>
            <a:r>
              <a:rPr lang="en-US" altLang="zh-CN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r>
              <a:rPr lang="zh-CN" altLang="en-US" sz="1100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」就可以開始安裝</a:t>
            </a:r>
            <a:endParaRPr sz="11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30" name="Shape 530"/>
          <p:cNvCxnSpPr/>
          <p:nvPr/>
        </p:nvCxnSpPr>
        <p:spPr>
          <a:xfrm>
            <a:off x="4124631" y="3870323"/>
            <a:ext cx="50779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990" y="2897766"/>
            <a:ext cx="2807610" cy="203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9166" y="2897766"/>
            <a:ext cx="2958994" cy="20399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Shape 537"/>
          <p:cNvSpPr txBox="1">
            <a:spLocks noGrp="1"/>
          </p:cNvSpPr>
          <p:nvPr>
            <p:ph type="title"/>
          </p:nvPr>
        </p:nvSpPr>
        <p:spPr>
          <a:xfrm>
            <a:off x="729450" y="124421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Uploader下載及安裝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title"/>
          </p:nvPr>
        </p:nvSpPr>
        <p:spPr>
          <a:xfrm>
            <a:off x="729450" y="124421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Uploader下載及安裝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729450" y="1779419"/>
            <a:ext cx="7688400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Windows</a:t>
            </a:r>
            <a:endParaRPr dirty="0"/>
          </a:p>
          <a:p>
            <a:pPr lvl="0">
              <a:lnSpc>
                <a:spcPct val="120000"/>
              </a:lnSpc>
            </a:pPr>
            <a:r>
              <a:rPr lang="zh-CN" sz="1100" b="0" i="0" u="none" strike="noStrike" cap="none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zh-CN" sz="1100" b="0" i="0" u="none" strike="noStrike" cap="none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zh-CN" altLang="en-US" sz="1100" dirty="0" smtClean="0">
                <a:solidFill>
                  <a:schemeClr val="lt2"/>
                </a:solidFill>
              </a:rPr>
              <a:t>點擊「完成 </a:t>
            </a:r>
            <a:r>
              <a:rPr lang="en-US" altLang="zh-CN" sz="1100" dirty="0" smtClean="0">
                <a:solidFill>
                  <a:schemeClr val="lt2"/>
                </a:solidFill>
              </a:rPr>
              <a:t>(</a:t>
            </a:r>
            <a:r>
              <a:rPr lang="en-US" altLang="zh-CN" sz="1100" dirty="0">
                <a:solidFill>
                  <a:schemeClr val="lt2"/>
                </a:solidFill>
              </a:rPr>
              <a:t>Finish)</a:t>
            </a:r>
            <a:r>
              <a:rPr lang="zh-CN" altLang="en-US" sz="1100" dirty="0">
                <a:solidFill>
                  <a:schemeClr val="lt2"/>
                </a:solidFill>
              </a:rPr>
              <a:t>」以完成「</a:t>
            </a:r>
            <a:r>
              <a:rPr lang="en-US" altLang="zh-CN" sz="1100" dirty="0" err="1">
                <a:solidFill>
                  <a:schemeClr val="lt2"/>
                </a:solidFill>
              </a:rPr>
              <a:t>CocoBlockly</a:t>
            </a:r>
            <a:r>
              <a:rPr lang="en-US" altLang="zh-CN" sz="1100" dirty="0">
                <a:solidFill>
                  <a:schemeClr val="lt2"/>
                </a:solidFill>
              </a:rPr>
              <a:t> </a:t>
            </a:r>
            <a:r>
              <a:rPr lang="en-US" altLang="zh-CN" sz="1100" dirty="0" smtClean="0">
                <a:solidFill>
                  <a:schemeClr val="lt2"/>
                </a:solidFill>
              </a:rPr>
              <a:t>Uploader</a:t>
            </a:r>
            <a:r>
              <a:rPr lang="zh-CN" altLang="en-US" sz="1100" dirty="0" smtClean="0">
                <a:solidFill>
                  <a:schemeClr val="lt2"/>
                </a:solidFill>
              </a:rPr>
              <a:t>」安裝程式。用戶可以點擊系統功能表列的 </a:t>
            </a:r>
            <a:r>
              <a:rPr lang="en-US" altLang="zh-CN" sz="1100" dirty="0" err="1" smtClean="0">
                <a:solidFill>
                  <a:schemeClr val="lt2"/>
                </a:solidFill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</a:rPr>
              <a:t>圖示，前往開發環境介面：</a:t>
            </a:r>
            <a:r>
              <a:rPr lang="zh-CN" sz="1100" b="0" i="0" u="sng" strike="noStrike" cap="none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</a:t>
            </a:r>
            <a:r>
              <a:rPr lang="zh-CN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://cocorobo.hk/cocoblockly/dev/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20000"/>
              </a:lnSpc>
            </a:pPr>
            <a:r>
              <a:rPr lang="zh-CN" sz="11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CN" sz="1100" b="0" i="0" u="none" strike="noStrike" cap="none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CN" altLang="en-US" sz="1100" dirty="0" smtClean="0">
                <a:solidFill>
                  <a:schemeClr val="lt2"/>
                </a:solidFill>
              </a:rPr>
              <a:t>打開</a:t>
            </a:r>
            <a:r>
              <a:rPr lang="zh-CN" sz="1100" b="0" i="0" u="sng" strike="noStrike" cap="none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「</a:t>
            </a:r>
            <a:r>
              <a:rPr lang="zh-CN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CocoBlockly</a:t>
            </a:r>
            <a:r>
              <a:rPr lang="zh-CN" sz="1100" b="0" i="0" u="sng" strike="noStrike" cap="none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」</a:t>
            </a:r>
            <a:r>
              <a:rPr lang="zh-CN" altLang="en-US" sz="1100" dirty="0" smtClean="0">
                <a:solidFill>
                  <a:schemeClr val="lt2"/>
                </a:solidFill>
              </a:rPr>
              <a:t>後，會提示「上傳外掛程式連接成功」，即可以開始上傳 </a:t>
            </a:r>
            <a:r>
              <a:rPr lang="en-US" altLang="zh-CN" sz="1100" dirty="0" err="1" smtClean="0">
                <a:solidFill>
                  <a:schemeClr val="lt2"/>
                </a:solidFill>
              </a:rPr>
              <a:t>Blockly</a:t>
            </a:r>
            <a:r>
              <a:rPr lang="en-US" altLang="zh-CN" sz="1100" dirty="0" smtClean="0">
                <a:solidFill>
                  <a:schemeClr val="lt2"/>
                </a:solidFill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</a:rPr>
              <a:t>程式到主機板上</a:t>
            </a:r>
            <a:endParaRPr lang="zh-CN" altLang="en-US" sz="1100" dirty="0">
              <a:solidFill>
                <a:schemeClr val="lt2"/>
              </a:solidFill>
            </a:endParaRPr>
          </a:p>
        </p:txBody>
      </p:sp>
      <p:cxnSp>
        <p:nvCxnSpPr>
          <p:cNvPr id="539" name="Shape 539"/>
          <p:cNvCxnSpPr/>
          <p:nvPr/>
        </p:nvCxnSpPr>
        <p:spPr>
          <a:xfrm>
            <a:off x="3584479" y="3274882"/>
            <a:ext cx="507797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540" name="Shape 5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62" y="2851266"/>
            <a:ext cx="2508804" cy="19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7929" y="2851266"/>
            <a:ext cx="2219351" cy="91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7929" y="4239297"/>
            <a:ext cx="3106962" cy="5666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Shape 543"/>
          <p:cNvCxnSpPr/>
          <p:nvPr/>
        </p:nvCxnSpPr>
        <p:spPr>
          <a:xfrm>
            <a:off x="5628426" y="3784761"/>
            <a:ext cx="14843" cy="39267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729450" y="124421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zh-CN" altLang="en-US" sz="2400" dirty="0"/>
              <a:t>使用</a:t>
            </a:r>
            <a:r>
              <a:rPr lang="en-US" altLang="zh-CN" sz="2400" dirty="0" smtClean="0"/>
              <a:t>Uploader</a:t>
            </a:r>
            <a:r>
              <a:rPr lang="zh-CN" altLang="en-US" sz="2400" dirty="0" smtClean="0"/>
              <a:t>上傳程式</a:t>
            </a:r>
            <a:endParaRPr lang="zh-CN" altLang="en-US" sz="2400" dirty="0"/>
          </a:p>
        </p:txBody>
      </p:sp>
      <p:sp>
        <p:nvSpPr>
          <p:cNvPr id="558" name="Shape 558"/>
          <p:cNvSpPr txBox="1"/>
          <p:nvPr/>
        </p:nvSpPr>
        <p:spPr>
          <a:xfrm>
            <a:off x="729450" y="1874767"/>
            <a:ext cx="3523573" cy="239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100" dirty="0">
                <a:solidFill>
                  <a:schemeClr val="lt2"/>
                </a:solidFill>
              </a:rPr>
              <a:t>1. </a:t>
            </a:r>
            <a:r>
              <a:rPr lang="zh-CN" altLang="en-US" sz="1100" dirty="0" smtClean="0">
                <a:solidFill>
                  <a:schemeClr val="lt2"/>
                </a:solidFill>
              </a:rPr>
              <a:t>載入完成 </a:t>
            </a:r>
            <a:r>
              <a:rPr lang="en-US" altLang="zh-CN" sz="1100" dirty="0" err="1" smtClean="0">
                <a:solidFill>
                  <a:schemeClr val="lt2"/>
                </a:solidFill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</a:rPr>
              <a:t>後，介面右上角會提示</a:t>
            </a: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</a:rPr>
              <a:t>「外掛程式已經成功連結</a:t>
            </a:r>
            <a:r>
              <a:rPr lang="en-US" altLang="zh-CN" sz="1100" dirty="0" smtClean="0">
                <a:solidFill>
                  <a:schemeClr val="lt2"/>
                </a:solidFill>
              </a:rPr>
              <a:t>!</a:t>
            </a:r>
            <a:r>
              <a:rPr lang="zh-CN" altLang="en-US" sz="1100" dirty="0">
                <a:solidFill>
                  <a:schemeClr val="lt2"/>
                </a:solidFill>
              </a:rPr>
              <a:t>」</a:t>
            </a:r>
          </a:p>
          <a:p>
            <a:pPr lvl="0">
              <a:lnSpc>
                <a:spcPct val="150000"/>
              </a:lnSpc>
            </a:pPr>
            <a:endParaRPr lang="zh-CN" altLang="en-US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</a:rPr>
              <a:t>同時，底部右方的</a:t>
            </a:r>
            <a:r>
              <a:rPr lang="en-US" altLang="zh-CN" sz="1100" dirty="0" smtClean="0">
                <a:solidFill>
                  <a:schemeClr val="lt2"/>
                </a:solidFill>
              </a:rPr>
              <a:t>Uploader</a:t>
            </a:r>
            <a:r>
              <a:rPr lang="zh-CN" altLang="en-US" sz="1100" dirty="0" smtClean="0">
                <a:solidFill>
                  <a:schemeClr val="lt2"/>
                </a:solidFill>
              </a:rPr>
              <a:t>也會顯示連結成功</a:t>
            </a:r>
          </a:p>
          <a:p>
            <a:pPr lvl="0">
              <a:lnSpc>
                <a:spcPct val="150000"/>
              </a:lnSpc>
            </a:pPr>
            <a:endParaRPr lang="zh-CN" altLang="en-US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</a:rPr>
              <a:t>注：如果顯示「外掛程式沒有連結，上傳無法使用，直到外掛程式重新連接」，則意味著 </a:t>
            </a:r>
            <a:r>
              <a:rPr lang="en-US" altLang="zh-CN" sz="1100" dirty="0" err="1" smtClean="0">
                <a:solidFill>
                  <a:schemeClr val="lt2"/>
                </a:solidFill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</a:rPr>
              <a:t>並未與</a:t>
            </a:r>
            <a:r>
              <a:rPr lang="en-US" altLang="zh-CN" sz="1100" dirty="0" err="1" smtClean="0">
                <a:solidFill>
                  <a:schemeClr val="lt2"/>
                </a:solidFill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</a:rPr>
              <a:t> </a:t>
            </a:r>
            <a:r>
              <a:rPr lang="en-US" altLang="zh-CN" sz="1100" dirty="0">
                <a:solidFill>
                  <a:schemeClr val="lt2"/>
                </a:solidFill>
              </a:rPr>
              <a:t>Uploader </a:t>
            </a:r>
            <a:r>
              <a:rPr lang="zh-CN" altLang="en-US" sz="1100" dirty="0" smtClean="0">
                <a:solidFill>
                  <a:schemeClr val="lt2"/>
                </a:solidFill>
              </a:rPr>
              <a:t>連接成功，此時嘗試重啟系統或者 </a:t>
            </a:r>
            <a:r>
              <a:rPr lang="en-US" altLang="zh-CN" sz="1100" dirty="0" err="1" smtClean="0">
                <a:solidFill>
                  <a:schemeClr val="lt2"/>
                </a:solidFill>
              </a:rPr>
              <a:t>CocoBlockly</a:t>
            </a:r>
            <a:r>
              <a:rPr lang="en-US" altLang="zh-CN" sz="1100" dirty="0" smtClean="0">
                <a:solidFill>
                  <a:schemeClr val="lt2"/>
                </a:solidFill>
              </a:rPr>
              <a:t> </a:t>
            </a:r>
            <a:r>
              <a:rPr lang="en-US" altLang="zh-CN" sz="1100" dirty="0">
                <a:solidFill>
                  <a:schemeClr val="lt2"/>
                </a:solidFill>
              </a:rPr>
              <a:t>Uploader</a:t>
            </a:r>
            <a:r>
              <a:rPr lang="zh-CN" altLang="en-US" sz="1100" dirty="0">
                <a:solidFill>
                  <a:schemeClr val="lt2"/>
                </a:solidFill>
              </a:rPr>
              <a:t>。</a:t>
            </a:r>
            <a:endParaRPr dirty="0"/>
          </a:p>
        </p:txBody>
      </p:sp>
      <p:cxnSp>
        <p:nvCxnSpPr>
          <p:cNvPr id="560" name="Shape 560"/>
          <p:cNvCxnSpPr/>
          <p:nvPr/>
        </p:nvCxnSpPr>
        <p:spPr>
          <a:xfrm>
            <a:off x="4216573" y="2867439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429" y="1936838"/>
            <a:ext cx="1841427" cy="585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429" y="2788887"/>
            <a:ext cx="3480482" cy="14776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8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729450" y="124421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zh-CN" altLang="en-US" sz="2400" dirty="0"/>
              <a:t>使用</a:t>
            </a:r>
            <a:r>
              <a:rPr lang="en-US" altLang="zh-CN" sz="2400" dirty="0" smtClean="0"/>
              <a:t>Uploader</a:t>
            </a:r>
            <a:r>
              <a:rPr lang="zh-CN" altLang="en-US" sz="2400" dirty="0" smtClean="0"/>
              <a:t>上傳程式</a:t>
            </a:r>
            <a:endParaRPr lang="zh-CN" altLang="en-US" sz="2400" dirty="0"/>
          </a:p>
        </p:txBody>
      </p:sp>
      <p:sp>
        <p:nvSpPr>
          <p:cNvPr id="559" name="Shape 559"/>
          <p:cNvSpPr txBox="1"/>
          <p:nvPr/>
        </p:nvSpPr>
        <p:spPr>
          <a:xfrm>
            <a:off x="834962" y="2274177"/>
            <a:ext cx="4499775" cy="196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100" dirty="0">
                <a:solidFill>
                  <a:schemeClr val="lt2"/>
                </a:solidFill>
              </a:rPr>
              <a:t>2. </a:t>
            </a:r>
            <a:r>
              <a:rPr lang="zh-CN" altLang="en-US" sz="1100" dirty="0" smtClean="0">
                <a:solidFill>
                  <a:schemeClr val="lt2"/>
                </a:solidFill>
              </a:rPr>
              <a:t>將主控範本通過 </a:t>
            </a:r>
            <a:r>
              <a:rPr lang="en-US" altLang="zh-CN" sz="1100" dirty="0" smtClean="0">
                <a:solidFill>
                  <a:schemeClr val="lt2"/>
                </a:solidFill>
              </a:rPr>
              <a:t>USB </a:t>
            </a:r>
            <a:r>
              <a:rPr lang="zh-CN" altLang="en-US" sz="1100" dirty="0" smtClean="0">
                <a:solidFill>
                  <a:schemeClr val="lt2"/>
                </a:solidFill>
              </a:rPr>
              <a:t>線接入電腦，通過一段時</a:t>
            </a: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</a:rPr>
              <a:t>間後，將會顯示主控範本的埠名稱</a:t>
            </a:r>
            <a:endParaRPr lang="zh-CN" altLang="en-US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endParaRPr lang="zh-CN" altLang="en-US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lt2"/>
                </a:solidFill>
              </a:rPr>
              <a:t>注：</a:t>
            </a:r>
            <a:r>
              <a:rPr lang="en-US" altLang="zh-CN" sz="1100" dirty="0">
                <a:solidFill>
                  <a:schemeClr val="lt2"/>
                </a:solidFill>
              </a:rPr>
              <a:t>Windows </a:t>
            </a:r>
            <a:r>
              <a:rPr lang="zh-CN" altLang="en-US" sz="1100" dirty="0" smtClean="0">
                <a:solidFill>
                  <a:schemeClr val="lt2"/>
                </a:solidFill>
              </a:rPr>
              <a:t>下的埠名稱通常以 </a:t>
            </a:r>
            <a:r>
              <a:rPr lang="en-US" altLang="zh-CN" sz="1100" dirty="0" smtClean="0">
                <a:solidFill>
                  <a:schemeClr val="lt2"/>
                </a:solidFill>
              </a:rPr>
              <a:t>COM </a:t>
            </a:r>
            <a:r>
              <a:rPr lang="zh-CN" altLang="en-US" sz="1100" dirty="0" smtClean="0">
                <a:solidFill>
                  <a:schemeClr val="lt2"/>
                </a:solidFill>
              </a:rPr>
              <a:t>開頭</a:t>
            </a:r>
          </a:p>
          <a:p>
            <a:pPr lvl="0">
              <a:lnSpc>
                <a:spcPct val="150000"/>
              </a:lnSpc>
            </a:pPr>
            <a:r>
              <a:rPr lang="en-US" altLang="zh-CN" sz="1100" dirty="0" err="1" smtClean="0">
                <a:solidFill>
                  <a:schemeClr val="lt2"/>
                </a:solidFill>
              </a:rPr>
              <a:t>macOS</a:t>
            </a:r>
            <a:r>
              <a:rPr lang="en-US" altLang="zh-CN" sz="1100" dirty="0" smtClean="0">
                <a:solidFill>
                  <a:schemeClr val="lt2"/>
                </a:solidFill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</a:rPr>
              <a:t>下的埠名稱通常以 </a:t>
            </a:r>
            <a:r>
              <a:rPr lang="en-US" altLang="zh-CN" sz="1100" dirty="0" smtClean="0">
                <a:solidFill>
                  <a:schemeClr val="lt2"/>
                </a:solidFill>
              </a:rPr>
              <a:t>/</a:t>
            </a:r>
            <a:r>
              <a:rPr lang="en-US" altLang="zh-CN" sz="1100" dirty="0">
                <a:solidFill>
                  <a:schemeClr val="lt2"/>
                </a:solidFill>
              </a:rPr>
              <a:t>dev/</a:t>
            </a:r>
            <a:r>
              <a:rPr lang="en-US" altLang="zh-CN" sz="1100" dirty="0" err="1">
                <a:solidFill>
                  <a:schemeClr val="lt2"/>
                </a:solidFill>
              </a:rPr>
              <a:t>cu.usb</a:t>
            </a:r>
            <a:r>
              <a:rPr lang="en-US" altLang="zh-CN" sz="1100" dirty="0">
                <a:solidFill>
                  <a:schemeClr val="lt2"/>
                </a:solidFill>
              </a:rPr>
              <a:t> </a:t>
            </a:r>
            <a:r>
              <a:rPr lang="zh-CN" altLang="en-US" sz="1100" dirty="0" smtClean="0">
                <a:solidFill>
                  <a:schemeClr val="lt2"/>
                </a:solidFill>
              </a:rPr>
              <a:t>開頭</a:t>
            </a:r>
            <a:endParaRPr dirty="0"/>
          </a:p>
        </p:txBody>
      </p:sp>
      <p:cxnSp>
        <p:nvCxnSpPr>
          <p:cNvPr id="560" name="Shape 560"/>
          <p:cNvCxnSpPr/>
          <p:nvPr/>
        </p:nvCxnSpPr>
        <p:spPr>
          <a:xfrm>
            <a:off x="4175587" y="2973765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b="2530"/>
          <a:stretch/>
        </p:blipFill>
        <p:spPr>
          <a:xfrm>
            <a:off x="5334737" y="3543843"/>
            <a:ext cx="1515547" cy="12137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737" y="1984567"/>
            <a:ext cx="1753348" cy="12696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5" y="1337690"/>
            <a:ext cx="9145650" cy="2431670"/>
            <a:chOff x="-1650" y="2276491"/>
            <a:chExt cx="9145650" cy="2121261"/>
          </a:xfrm>
        </p:grpSpPr>
        <p:sp>
          <p:nvSpPr>
            <p:cNvPr id="5" name="矩形 4"/>
            <p:cNvSpPr/>
            <p:nvPr/>
          </p:nvSpPr>
          <p:spPr>
            <a:xfrm>
              <a:off x="0" y="2276491"/>
              <a:ext cx="9144000" cy="1962783"/>
            </a:xfrm>
            <a:prstGeom prst="rect">
              <a:avLst/>
            </a:prstGeom>
            <a:solidFill>
              <a:schemeClr val="accent5">
                <a:lumMod val="5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-1650" y="4307839"/>
              <a:ext cx="9144000" cy="89913"/>
            </a:xfrm>
            <a:prstGeom prst="rect">
              <a:avLst/>
            </a:prstGeom>
            <a:solidFill>
              <a:schemeClr val="accent5">
                <a:lumMod val="5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CocoMod 電子模組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subTitle" idx="4294967295"/>
          </p:nvPr>
        </p:nvSpPr>
        <p:spPr>
          <a:xfrm>
            <a:off x="729450" y="1977685"/>
            <a:ext cx="609807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zh-CN" sz="1200" b="1" i="0" u="none" strike="noStrike" cap="none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本</a:t>
            </a:r>
            <a:r>
              <a:rPr lang="zh-CN" altLang="en-US" sz="1200" b="1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章將對</a:t>
            </a:r>
            <a:r>
              <a:rPr lang="en-US" altLang="zh-CN" sz="1200" b="1" spc="300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CocoMod</a:t>
            </a:r>
            <a:r>
              <a:rPr lang="zh-CN" altLang="en-US" sz="1200" b="1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電子模組進行簡單的介紹</a:t>
            </a:r>
            <a:endParaRPr lang="en-US" altLang="zh-CN" sz="200" b="1" spc="3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altLang="zh-CN" sz="1200" b="1" i="0" u="none" strike="noStrike" cap="none" spc="300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200" b="1" i="0" u="none" strike="noStrike" cap="none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altLang="en-US" sz="1200" b="1" i="0" u="none" strike="noStrike" cap="none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關於</a:t>
            </a:r>
            <a:r>
              <a:rPr lang="en-US" altLang="zh-CN" sz="1200" b="1" spc="300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CocoMod</a:t>
            </a:r>
            <a:r>
              <a:rPr lang="zh-CN" altLang="en-US" sz="1200" b="1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電子模組</a:t>
            </a:r>
            <a:endParaRPr lang="en-US" altLang="zh-CN" sz="1200" b="1" i="0" u="none" strike="noStrike" cap="none" spc="300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i="0" u="none" strike="noStrike" cap="none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電子模組展示</a:t>
            </a:r>
            <a:endParaRPr lang="en-US" altLang="zh-CN" dirty="0">
              <a:ea typeface="Raleway"/>
              <a:cs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（</a:t>
            </a:r>
            <a:r>
              <a:rPr lang="zh-CN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部分</a:t>
            </a: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）</a:t>
            </a: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電子模組介</a:t>
            </a:r>
            <a:r>
              <a:rPr 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紹</a:t>
            </a:r>
            <a:endParaRPr dirty="0"/>
          </a:p>
          <a:p>
            <a:pPr marL="152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zh-CN" sz="1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dirty="0"/>
          </a:p>
          <a:p>
            <a:pPr marL="152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buSzPts val="2400"/>
            </a:pPr>
            <a:r>
              <a:rPr lang="zh-CN" altLang="en-US" sz="2400" dirty="0"/>
              <a:t>使用</a:t>
            </a:r>
            <a:r>
              <a:rPr lang="en-US" altLang="zh-CN" sz="2400" dirty="0" smtClean="0"/>
              <a:t>Uploader</a:t>
            </a:r>
            <a:r>
              <a:rPr lang="zh-CN" altLang="en-US" sz="2400" dirty="0" smtClean="0"/>
              <a:t>上傳程式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834962" y="1853850"/>
            <a:ext cx="334725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100" dirty="0">
                <a:solidFill>
                  <a:schemeClr val="lt2"/>
                </a:solidFill>
              </a:rPr>
              <a:t>4. </a:t>
            </a:r>
            <a:r>
              <a:rPr lang="zh-CN" altLang="en-US" sz="1100" dirty="0" smtClean="0">
                <a:solidFill>
                  <a:schemeClr val="lt2"/>
                </a:solidFill>
              </a:rPr>
              <a:t>點擊「</a:t>
            </a:r>
            <a:r>
              <a:rPr lang="en-US" altLang="zh-CN" sz="1100" dirty="0" smtClean="0">
                <a:solidFill>
                  <a:schemeClr val="lt2"/>
                </a:solidFill>
              </a:rPr>
              <a:t>Upload</a:t>
            </a:r>
            <a:r>
              <a:rPr lang="zh-CN" altLang="en-US" sz="1100" dirty="0" smtClean="0">
                <a:solidFill>
                  <a:schemeClr val="lt2"/>
                </a:solidFill>
              </a:rPr>
              <a:t>」開始將右上角的 </a:t>
            </a:r>
            <a:r>
              <a:rPr lang="en-US" altLang="zh-CN" sz="1100" dirty="0" smtClean="0">
                <a:solidFill>
                  <a:schemeClr val="lt2"/>
                </a:solidFill>
              </a:rPr>
              <a:t>Arduino </a:t>
            </a:r>
            <a:r>
              <a:rPr lang="en-US" altLang="zh-CN" sz="1100" dirty="0">
                <a:solidFill>
                  <a:schemeClr val="lt2"/>
                </a:solidFill>
              </a:rPr>
              <a:t>Code</a:t>
            </a: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</a:rPr>
              <a:t>上傳至主機板中，此時會經歷 </a:t>
            </a:r>
            <a:r>
              <a:rPr lang="en-US" altLang="zh-CN" sz="1100" dirty="0" smtClean="0">
                <a:solidFill>
                  <a:schemeClr val="lt2"/>
                </a:solidFill>
              </a:rPr>
              <a:t>3 </a:t>
            </a:r>
            <a:r>
              <a:rPr lang="zh-CN" altLang="en-US" sz="1100" dirty="0" smtClean="0">
                <a:solidFill>
                  <a:schemeClr val="lt2"/>
                </a:solidFill>
              </a:rPr>
              <a:t>個步驟：</a:t>
            </a: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zh-CN" altLang="en-US" sz="1100" dirty="0" smtClean="0">
                <a:solidFill>
                  <a:schemeClr val="lt2"/>
                </a:solidFill>
              </a:rPr>
              <a:t> </a:t>
            </a:r>
            <a:r>
              <a:rPr lang="en-US" altLang="zh-CN" sz="1100" dirty="0">
                <a:solidFill>
                  <a:schemeClr val="lt2"/>
                </a:solidFill>
              </a:rPr>
              <a:t>Compiling </a:t>
            </a:r>
            <a:r>
              <a:rPr lang="en-US" altLang="zh-CN" sz="1100" dirty="0" smtClean="0">
                <a:solidFill>
                  <a:schemeClr val="lt2"/>
                </a:solidFill>
              </a:rPr>
              <a:t>(</a:t>
            </a:r>
            <a:r>
              <a:rPr lang="zh-CN" altLang="en-US" sz="1100" dirty="0" smtClean="0">
                <a:solidFill>
                  <a:schemeClr val="lt2"/>
                </a:solidFill>
              </a:rPr>
              <a:t>編譯中</a:t>
            </a:r>
            <a:r>
              <a:rPr lang="en-US" altLang="zh-CN" sz="1100" dirty="0" smtClean="0">
                <a:solidFill>
                  <a:schemeClr val="lt2"/>
                </a:solidFill>
              </a:rPr>
              <a:t>)</a:t>
            </a:r>
            <a:endParaRPr lang="en-US" altLang="zh-CN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r>
              <a:rPr lang="zh-CN" altLang="en-US" sz="1100" dirty="0" smtClean="0">
                <a:solidFill>
                  <a:schemeClr val="lt2"/>
                </a:solidFill>
              </a:rPr>
              <a:t> </a:t>
            </a:r>
            <a:r>
              <a:rPr lang="en-US" altLang="zh-CN" sz="1100" dirty="0">
                <a:solidFill>
                  <a:schemeClr val="lt2"/>
                </a:solidFill>
              </a:rPr>
              <a:t>Uploading </a:t>
            </a:r>
            <a:r>
              <a:rPr lang="en-US" altLang="zh-CN" sz="1100" dirty="0" smtClean="0">
                <a:solidFill>
                  <a:schemeClr val="lt2"/>
                </a:solidFill>
              </a:rPr>
              <a:t>(</a:t>
            </a:r>
            <a:r>
              <a:rPr lang="zh-CN" altLang="en-US" sz="1100" dirty="0" smtClean="0">
                <a:solidFill>
                  <a:schemeClr val="lt2"/>
                </a:solidFill>
              </a:rPr>
              <a:t>上傳中</a:t>
            </a:r>
            <a:r>
              <a:rPr lang="en-US" altLang="zh-CN" sz="1100" dirty="0" smtClean="0">
                <a:solidFill>
                  <a:schemeClr val="lt2"/>
                </a:solidFill>
              </a:rPr>
              <a:t>)</a:t>
            </a:r>
            <a:endParaRPr lang="en-US" altLang="zh-CN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zh-CN" sz="1100" dirty="0">
                <a:solidFill>
                  <a:schemeClr val="lt2"/>
                </a:solidFill>
              </a:rPr>
              <a:t>③ Upload successfully </a:t>
            </a:r>
            <a:r>
              <a:rPr lang="en-US" altLang="zh-CN" sz="1100" dirty="0" smtClean="0">
                <a:solidFill>
                  <a:schemeClr val="lt2"/>
                </a:solidFill>
              </a:rPr>
              <a:t>(</a:t>
            </a:r>
            <a:r>
              <a:rPr lang="zh-CN" altLang="en-US" sz="1100" dirty="0" smtClean="0">
                <a:solidFill>
                  <a:schemeClr val="lt2"/>
                </a:solidFill>
              </a:rPr>
              <a:t>上傳成功</a:t>
            </a:r>
            <a:r>
              <a:rPr lang="en-US" altLang="zh-CN" sz="1100" dirty="0" smtClean="0">
                <a:solidFill>
                  <a:schemeClr val="lt2"/>
                </a:solidFill>
              </a:rPr>
              <a:t>)</a:t>
            </a:r>
            <a:endParaRPr lang="en-US" altLang="zh-CN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</a:rPr>
              <a:t>結束第 </a:t>
            </a:r>
            <a:r>
              <a:rPr lang="en-US" altLang="zh-CN" sz="1100" dirty="0" smtClean="0">
                <a:solidFill>
                  <a:schemeClr val="lt2"/>
                </a:solidFill>
              </a:rPr>
              <a:t>3 </a:t>
            </a:r>
            <a:r>
              <a:rPr lang="zh-CN" altLang="en-US" sz="1100" dirty="0" smtClean="0">
                <a:solidFill>
                  <a:schemeClr val="lt2"/>
                </a:solidFill>
              </a:rPr>
              <a:t>個步驟後，意味著我們已經將程式上</a:t>
            </a:r>
            <a:endParaRPr lang="zh-CN" altLang="en-US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</a:rPr>
              <a:t>傳至主控模組中。</a:t>
            </a:r>
            <a:endParaRPr lang="zh-CN" altLang="en-US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endParaRPr lang="zh-CN" altLang="en-US" sz="1100" dirty="0">
              <a:solidFill>
                <a:schemeClr val="lt2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lt2"/>
                </a:solidFill>
              </a:rPr>
              <a:t>注：與 </a:t>
            </a:r>
            <a:r>
              <a:rPr lang="en-US" altLang="zh-CN" sz="1100" dirty="0" smtClean="0">
                <a:solidFill>
                  <a:schemeClr val="lt2"/>
                </a:solidFill>
              </a:rPr>
              <a:t>Arduino </a:t>
            </a:r>
            <a:r>
              <a:rPr lang="en-US" altLang="zh-CN" sz="1100" dirty="0">
                <a:solidFill>
                  <a:schemeClr val="lt2"/>
                </a:solidFill>
              </a:rPr>
              <a:t>IDE </a:t>
            </a:r>
            <a:r>
              <a:rPr lang="zh-CN" altLang="en-US" sz="1100" dirty="0">
                <a:solidFill>
                  <a:schemeClr val="lt2"/>
                </a:solidFill>
              </a:rPr>
              <a:t>的「</a:t>
            </a:r>
            <a:r>
              <a:rPr lang="en-US" altLang="zh-CN" sz="1100" dirty="0">
                <a:solidFill>
                  <a:schemeClr val="lt2"/>
                </a:solidFill>
              </a:rPr>
              <a:t>Verify </a:t>
            </a:r>
            <a:r>
              <a:rPr lang="en-US" altLang="zh-CN" sz="1100" dirty="0" smtClean="0">
                <a:solidFill>
                  <a:schemeClr val="lt2"/>
                </a:solidFill>
              </a:rPr>
              <a:t>code</a:t>
            </a:r>
            <a:r>
              <a:rPr lang="zh-CN" altLang="en-US" sz="1100" dirty="0" smtClean="0">
                <a:solidFill>
                  <a:schemeClr val="lt2"/>
                </a:solidFill>
              </a:rPr>
              <a:t>」類似，我們提供「</a:t>
            </a:r>
            <a:r>
              <a:rPr lang="en-US" altLang="zh-CN" sz="1100" dirty="0" smtClean="0">
                <a:solidFill>
                  <a:schemeClr val="lt2"/>
                </a:solidFill>
              </a:rPr>
              <a:t>Compile </a:t>
            </a:r>
            <a:r>
              <a:rPr lang="zh-CN" altLang="en-US" sz="1100" dirty="0" smtClean="0">
                <a:solidFill>
                  <a:schemeClr val="lt2"/>
                </a:solidFill>
              </a:rPr>
              <a:t>」這個選項，供大家測試編寫的程式是否能夠正確編譯。</a:t>
            </a:r>
            <a:endParaRPr lang="zh-CN" altLang="en-US" sz="1100" dirty="0">
              <a:solidFill>
                <a:schemeClr val="lt2"/>
              </a:solidFill>
            </a:endParaRPr>
          </a:p>
        </p:txBody>
      </p:sp>
      <p:cxnSp>
        <p:nvCxnSpPr>
          <p:cNvPr id="570" name="Shape 570"/>
          <p:cNvCxnSpPr/>
          <p:nvPr/>
        </p:nvCxnSpPr>
        <p:spPr>
          <a:xfrm>
            <a:off x="4113653" y="2986881"/>
            <a:ext cx="115367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33" y="1679882"/>
            <a:ext cx="2459816" cy="10497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33" y="2729652"/>
            <a:ext cx="2459057" cy="105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033" y="3780852"/>
            <a:ext cx="2467488" cy="1051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5" y="1337689"/>
            <a:ext cx="9145650" cy="3213045"/>
            <a:chOff x="-1650" y="2276491"/>
            <a:chExt cx="9145650" cy="2121261"/>
          </a:xfrm>
        </p:grpSpPr>
        <p:sp>
          <p:nvSpPr>
            <p:cNvPr id="5" name="矩形 4"/>
            <p:cNvSpPr/>
            <p:nvPr/>
          </p:nvSpPr>
          <p:spPr>
            <a:xfrm>
              <a:off x="0" y="2276491"/>
              <a:ext cx="9144000" cy="1962783"/>
            </a:xfrm>
            <a:prstGeom prst="rect">
              <a:avLst/>
            </a:prstGeom>
            <a:solidFill>
              <a:schemeClr val="accent5">
                <a:lumMod val="5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-1650" y="4307839"/>
              <a:ext cx="9144000" cy="89913"/>
            </a:xfrm>
            <a:prstGeom prst="rect">
              <a:avLst/>
            </a:prstGeom>
            <a:solidFill>
              <a:schemeClr val="accent5">
                <a:lumMod val="5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Coco</a:t>
            </a:r>
            <a:r>
              <a:rPr lang="en-US" alt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 </a:t>
            </a:r>
            <a:r>
              <a:rPr lang="zh-CN" altLang="en-US" dirty="0" smtClean="0"/>
              <a:t>結合</a:t>
            </a:r>
            <a:r>
              <a:rPr lang="zh-CN" altLang="en-US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alt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CocoBlockly</a:t>
            </a:r>
            <a:r>
              <a:rPr lang="zh-CN" altLang="en-US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的使用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0" name="Shape 450"/>
          <p:cNvSpPr txBox="1">
            <a:spLocks noGrp="1"/>
          </p:cNvSpPr>
          <p:nvPr>
            <p:ph type="subTitle" idx="4294967295"/>
          </p:nvPr>
        </p:nvSpPr>
        <p:spPr>
          <a:xfrm>
            <a:off x="808075" y="2002124"/>
            <a:ext cx="6614017" cy="42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zh-CN" sz="1200" b="1" i="0" u="none" strike="noStrike" cap="none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本</a:t>
            </a:r>
            <a:r>
              <a:rPr lang="zh-CN" altLang="en-US" sz="1200" b="1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章</a:t>
            </a:r>
            <a:r>
              <a:rPr lang="zh-CN" sz="1200" b="1" i="0" u="none" strike="noStrike" cap="none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將</a:t>
            </a:r>
            <a:r>
              <a:rPr lang="zh-CN" altLang="en-US" sz="1200" b="1" i="0" u="none" strike="noStrike" cap="none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介紹如何使用</a:t>
            </a:r>
            <a:r>
              <a:rPr lang="zh-CN" sz="1200" b="1" i="0" u="none" strike="noStrike" cap="none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CocoBlockly對不同的電子模組進行程式設計</a:t>
            </a:r>
            <a:endParaRPr lang="en-US" altLang="zh-CN" sz="1200" b="1" spc="3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altLang="zh-CN" sz="200" b="1" i="0" u="none" strike="noStrike" cap="none" spc="3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altLang="zh-CN" sz="1200" b="1" spc="300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altLang="en-US" sz="1200" b="1" spc="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主機板模組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       </a:t>
            </a: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  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教學模組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               3.   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正反轉接模組、平行轉接模組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4.    LED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燈屏模組                       </a:t>
            </a: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5.   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音樂模組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               </a:t>
            </a: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6.   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觸摸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感測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模組               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7.    OLED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屏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幕模組                    </a:t>
            </a: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8.   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環境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感測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模組                     </a:t>
            </a: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9.   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電機驅動模組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10.  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舵機連接模組                      </a:t>
            </a: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11.   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顏色分析模組                    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12.   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運動感測模組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      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alt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13.  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藍牙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通訊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       14.   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轉接模組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類、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類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52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dirty="0" smtClean="0"/>
          </a:p>
          <a:p>
            <a:pPr marL="152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2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334857"/>
            <a:ext cx="9145650" cy="1996818"/>
            <a:chOff x="0" y="1334857"/>
            <a:chExt cx="9145650" cy="2558282"/>
          </a:xfrm>
        </p:grpSpPr>
        <p:sp>
          <p:nvSpPr>
            <p:cNvPr id="2" name="矩形 1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altLang="en-US" dirty="0" smtClean="0"/>
              <a:t>主機板</a:t>
            </a: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Shape 591"/>
          <p:cNvSpPr txBox="1">
            <a:spLocks/>
          </p:cNvSpPr>
          <p:nvPr/>
        </p:nvSpPr>
        <p:spPr>
          <a:xfrm>
            <a:off x="729450" y="2196730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關於主機板模組</a:t>
            </a:r>
          </a:p>
          <a:p>
            <a:pPr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模組之間的連接</a:t>
            </a:r>
            <a:endParaRPr lang="en-US" sz="1200" b="1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主機板</a:t>
            </a: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2" name="Shape 582"/>
          <p:cNvSpPr txBox="1">
            <a:spLocks noGrp="1"/>
          </p:cNvSpPr>
          <p:nvPr>
            <p:ph type="subTitle" idx="1"/>
          </p:nvPr>
        </p:nvSpPr>
        <p:spPr>
          <a:xfrm>
            <a:off x="730000" y="1930650"/>
            <a:ext cx="3480494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300" dirty="0" smtClean="0">
                <a:solidFill>
                  <a:srgbClr val="000000"/>
                </a:solidFill>
              </a:rPr>
              <a:t>主機板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模組是所有其他模組的控制單元，用於燒錄程式，連接到其他模組起到控制作用</a:t>
            </a:r>
            <a:r>
              <a:rPr lang="zh-CN" sz="1300" b="1" i="0" u="none" strike="noStrike" cap="none" dirty="0" smtClean="0">
                <a:solidFill>
                  <a:srgbClr val="000000"/>
                </a:solidFill>
                <a:sym typeface="Lato"/>
              </a:rPr>
              <a:t>。</a:t>
            </a:r>
            <a:r>
              <a:rPr lang="zh-CN" altLang="en-US" sz="1300" dirty="0" smtClean="0">
                <a:solidFill>
                  <a:srgbClr val="000000"/>
                </a:solidFill>
              </a:rPr>
              <a:t>因此我們可以在</a:t>
            </a:r>
            <a:r>
              <a:rPr lang="en-US" altLang="zh-CN" sz="1300" dirty="0" err="1" smtClean="0">
                <a:solidFill>
                  <a:srgbClr val="000000"/>
                </a:solidFill>
              </a:rPr>
              <a:t>CocoBlockly</a:t>
            </a:r>
            <a:r>
              <a:rPr lang="zh-CN" altLang="en-US" sz="1300" dirty="0" smtClean="0">
                <a:solidFill>
                  <a:srgbClr val="000000"/>
                </a:solidFill>
              </a:rPr>
              <a:t>中進行程式設計，並將程式上傳到主機板模組，用它控制其他模組。</a:t>
            </a:r>
            <a:endParaRPr sz="1300" dirty="0">
              <a:solidFill>
                <a:srgbClr val="000000"/>
              </a:solidFill>
            </a:endParaRPr>
          </a:p>
        </p:txBody>
      </p:sp>
      <p:pic>
        <p:nvPicPr>
          <p:cNvPr id="584" name="Shape 584" descr="modFinal_0001_IMG_1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2999" y="1535087"/>
            <a:ext cx="2263825" cy="22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574" y="3633687"/>
            <a:ext cx="2679752" cy="12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" name="Shape 570"/>
          <p:cNvCxnSpPr/>
          <p:nvPr/>
        </p:nvCxnSpPr>
        <p:spPr>
          <a:xfrm>
            <a:off x="4210494" y="2667000"/>
            <a:ext cx="950506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29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主機板</a:t>
            </a: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4" name="Shape 584" descr="modFinal_0001_IMG_1472"/>
          <p:cNvPicPr preferRelativeResize="0"/>
          <p:nvPr/>
        </p:nvPicPr>
        <p:blipFill rotWithShape="1">
          <a:blip r:embed="rId3">
            <a:alphaModFix/>
          </a:blip>
          <a:srcRect l="14813" t="17704" r="13482" b="17761"/>
          <a:stretch/>
        </p:blipFill>
        <p:spPr>
          <a:xfrm>
            <a:off x="5348177" y="1318650"/>
            <a:ext cx="3040912" cy="27368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Shape 582"/>
          <p:cNvSpPr txBox="1">
            <a:spLocks/>
          </p:cNvSpPr>
          <p:nvPr/>
        </p:nvSpPr>
        <p:spPr>
          <a:xfrm>
            <a:off x="807668" y="2098717"/>
            <a:ext cx="3480494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主機板模組上主要的元件有：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300" dirty="0" smtClean="0">
                <a:solidFill>
                  <a:srgbClr val="000000"/>
                </a:solidFill>
              </a:rPr>
              <a:t>1.  </a:t>
            </a:r>
            <a:r>
              <a:rPr lang="zh-CN" altLang="en-US" sz="1300" dirty="0" smtClean="0">
                <a:solidFill>
                  <a:srgbClr val="000000"/>
                </a:solidFill>
              </a:rPr>
              <a:t>微</a:t>
            </a:r>
            <a:r>
              <a:rPr lang="zh-CN" altLang="en-US" sz="1300" dirty="0">
                <a:solidFill>
                  <a:srgbClr val="000000"/>
                </a:solidFill>
              </a:rPr>
              <a:t>控制器</a:t>
            </a:r>
          </a:p>
          <a:p>
            <a:pPr marL="0" indent="0">
              <a:lnSpc>
                <a:spcPct val="150000"/>
              </a:lnSpc>
            </a:pPr>
            <a:r>
              <a:rPr lang="en-US" altLang="zh-CN" sz="1300" dirty="0" smtClean="0">
                <a:solidFill>
                  <a:srgbClr val="000000"/>
                </a:solidFill>
              </a:rPr>
              <a:t>2.  </a:t>
            </a:r>
            <a:r>
              <a:rPr lang="zh-CN" altLang="en-US" sz="1300" dirty="0" smtClean="0">
                <a:solidFill>
                  <a:srgbClr val="000000"/>
                </a:solidFill>
              </a:rPr>
              <a:t>內置</a:t>
            </a:r>
            <a:r>
              <a:rPr lang="en-US" altLang="zh-CN" sz="1300" dirty="0" smtClean="0">
                <a:solidFill>
                  <a:srgbClr val="000000"/>
                </a:solidFill>
              </a:rPr>
              <a:t>LED</a:t>
            </a:r>
            <a:r>
              <a:rPr lang="zh-CN" altLang="en-US" sz="1300" dirty="0" smtClean="0">
                <a:solidFill>
                  <a:srgbClr val="000000"/>
                </a:solidFill>
              </a:rPr>
              <a:t>燈</a:t>
            </a:r>
          </a:p>
          <a:p>
            <a:pPr marL="0" indent="0">
              <a:lnSpc>
                <a:spcPct val="150000"/>
              </a:lnSpc>
            </a:pPr>
            <a:r>
              <a:rPr lang="en-US" altLang="zh-CN" sz="1300" dirty="0" smtClean="0">
                <a:solidFill>
                  <a:srgbClr val="000000"/>
                </a:solidFill>
              </a:rPr>
              <a:t>3.  </a:t>
            </a:r>
            <a:r>
              <a:rPr lang="zh-CN" altLang="en-US" sz="1300" dirty="0" smtClean="0">
                <a:solidFill>
                  <a:srgbClr val="000000"/>
                </a:solidFill>
              </a:rPr>
              <a:t>用於與</a:t>
            </a:r>
            <a:r>
              <a:rPr lang="en-US" altLang="zh-CN" sz="1300" dirty="0" smtClean="0">
                <a:solidFill>
                  <a:srgbClr val="000000"/>
                </a:solidFill>
              </a:rPr>
              <a:t>PC</a:t>
            </a:r>
            <a:r>
              <a:rPr lang="zh-CN" altLang="en-US" sz="1300" dirty="0" smtClean="0">
                <a:solidFill>
                  <a:srgbClr val="000000"/>
                </a:solidFill>
              </a:rPr>
              <a:t>端通訊的 </a:t>
            </a:r>
            <a:r>
              <a:rPr lang="en-US" altLang="zh-CN" sz="1300" dirty="0" err="1" smtClean="0">
                <a:solidFill>
                  <a:srgbClr val="000000"/>
                </a:solidFill>
              </a:rPr>
              <a:t>MicroUSB</a:t>
            </a:r>
            <a:r>
              <a:rPr lang="en-US" altLang="zh-CN" sz="1300" dirty="0" smtClean="0">
                <a:solidFill>
                  <a:srgbClr val="000000"/>
                </a:solidFill>
              </a:rPr>
              <a:t> </a:t>
            </a:r>
            <a:r>
              <a:rPr lang="zh-CN" altLang="en-US" sz="1300" dirty="0" smtClean="0">
                <a:solidFill>
                  <a:srgbClr val="000000"/>
                </a:solidFill>
              </a:rPr>
              <a:t>介口</a:t>
            </a:r>
            <a:endParaRPr lang="zh-TW" altLang="en-US" sz="1300" dirty="0">
              <a:solidFill>
                <a:srgbClr val="0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18123" y="2011160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12" name="圆角矩形标注 11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1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10994" y="2500666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21" name="圆角矩形标注 20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2"/>
                  </a:solidFill>
                </a:rPr>
                <a:t>2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08893" y="3040363"/>
            <a:ext cx="237535" cy="261610"/>
            <a:chOff x="3919454" y="1904007"/>
            <a:chExt cx="237535" cy="261610"/>
          </a:xfrm>
          <a:solidFill>
            <a:schemeClr val="tx2">
              <a:lumMod val="50000"/>
            </a:schemeClr>
          </a:solidFill>
        </p:grpSpPr>
        <p:sp>
          <p:nvSpPr>
            <p:cNvPr id="24" name="圆角矩形标注 23"/>
            <p:cNvSpPr/>
            <p:nvPr/>
          </p:nvSpPr>
          <p:spPr>
            <a:xfrm>
              <a:off x="3919454" y="1933034"/>
              <a:ext cx="237535" cy="218968"/>
            </a:xfrm>
            <a:prstGeom prst="wedgeRoundRectCallout">
              <a:avLst>
                <a:gd name="adj1" fmla="val 74260"/>
                <a:gd name="adj2" fmla="val -28570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2"/>
                  </a:solidFill>
                </a:rPr>
                <a:t>3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22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模組之間的連接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2" name="Shape 582"/>
          <p:cNvSpPr txBox="1">
            <a:spLocks noGrp="1"/>
          </p:cNvSpPr>
          <p:nvPr>
            <p:ph type="subTitle" idx="1"/>
          </p:nvPr>
        </p:nvSpPr>
        <p:spPr>
          <a:xfrm>
            <a:off x="806232" y="2130478"/>
            <a:ext cx="3339236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仔細觀察主控模組，會發現模組的正反兩面分別有兩個介口，而且介口的</a:t>
            </a:r>
            <a:r>
              <a:rPr lang="zh-CN" altLang="en-US" sz="1300" dirty="0" smtClean="0">
                <a:solidFill>
                  <a:srgbClr val="C00000"/>
                </a:solidFill>
              </a:rPr>
              <a:t>長短不一</a:t>
            </a:r>
            <a:r>
              <a:rPr lang="zh-CN" altLang="en-US" sz="1300" dirty="0" smtClean="0">
                <a:solidFill>
                  <a:srgbClr val="000000"/>
                </a:solidFill>
              </a:rPr>
              <a:t>。兩面的介口是不同的，含微控制器的一面是</a:t>
            </a:r>
            <a:r>
              <a:rPr lang="zh-CN" altLang="zh-CN" sz="1300" dirty="0" smtClean="0">
                <a:solidFill>
                  <a:srgbClr val="C00000"/>
                </a:solidFill>
                <a:sym typeface="Arial"/>
              </a:rPr>
              <a:t>「</a:t>
            </a:r>
            <a:r>
              <a:rPr lang="zh-CN" altLang="en-US" sz="1300" dirty="0">
                <a:solidFill>
                  <a:srgbClr val="C00000"/>
                </a:solidFill>
                <a:sym typeface="Arial"/>
              </a:rPr>
              <a:t>公</a:t>
            </a:r>
            <a:r>
              <a:rPr lang="zh-CN" altLang="zh-CN" sz="1300" dirty="0" smtClean="0">
                <a:solidFill>
                  <a:srgbClr val="C00000"/>
                </a:solidFill>
                <a:sym typeface="Arial"/>
              </a:rPr>
              <a:t>」</a:t>
            </a:r>
            <a:r>
              <a:rPr lang="zh-CN" altLang="en-US" sz="1300" dirty="0" smtClean="0">
                <a:solidFill>
                  <a:srgbClr val="C00000"/>
                </a:solidFill>
                <a:sym typeface="Arial"/>
              </a:rPr>
              <a:t>介口</a:t>
            </a:r>
            <a:r>
              <a:rPr lang="zh-CN" altLang="en-US" sz="1300" dirty="0" smtClean="0">
                <a:solidFill>
                  <a:srgbClr val="000000"/>
                </a:solidFill>
                <a:sym typeface="Arial"/>
              </a:rPr>
              <a:t>，另一面是</a:t>
            </a:r>
            <a:r>
              <a:rPr lang="zh-CN" altLang="zh-CN" sz="1300" dirty="0" smtClean="0">
                <a:solidFill>
                  <a:srgbClr val="C00000"/>
                </a:solidFill>
                <a:sym typeface="Arial"/>
              </a:rPr>
              <a:t>「</a:t>
            </a:r>
            <a:r>
              <a:rPr lang="zh-CN" altLang="en-US" sz="1300" dirty="0" smtClean="0">
                <a:solidFill>
                  <a:srgbClr val="C00000"/>
                </a:solidFill>
                <a:sym typeface="Arial"/>
              </a:rPr>
              <a:t>母</a:t>
            </a:r>
            <a:r>
              <a:rPr lang="zh-CN" altLang="zh-CN" sz="1300" dirty="0" smtClean="0">
                <a:solidFill>
                  <a:srgbClr val="C00000"/>
                </a:solidFill>
                <a:sym typeface="Arial"/>
              </a:rPr>
              <a:t>」</a:t>
            </a:r>
            <a:r>
              <a:rPr lang="zh-CN" altLang="en-US" sz="1300" dirty="0" smtClean="0">
                <a:solidFill>
                  <a:srgbClr val="C00000"/>
                </a:solidFill>
                <a:sym typeface="Arial"/>
              </a:rPr>
              <a:t>介口</a:t>
            </a:r>
            <a:r>
              <a:rPr lang="zh-CN" altLang="en-US" sz="1300" dirty="0" smtClean="0">
                <a:solidFill>
                  <a:schemeClr val="bg2"/>
                </a:solidFill>
                <a:sym typeface="Arial"/>
              </a:rPr>
              <a:t>。</a:t>
            </a:r>
            <a:endParaRPr lang="en-US" altLang="zh-CN" sz="1300" dirty="0" smtClean="0">
              <a:solidFill>
                <a:schemeClr val="bg2"/>
              </a:solidFill>
              <a:sym typeface="Arial"/>
            </a:endParaRPr>
          </a:p>
          <a:p>
            <a:pPr marL="0" lvl="0" indent="0">
              <a:lnSpc>
                <a:spcPct val="150000"/>
              </a:lnSpc>
            </a:pPr>
            <a:endParaRPr lang="en-US" sz="700" dirty="0">
              <a:solidFill>
                <a:srgbClr val="C00000"/>
              </a:solidFill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4954" r="29089"/>
          <a:stretch/>
        </p:blipFill>
        <p:spPr>
          <a:xfrm>
            <a:off x="5073796" y="3369724"/>
            <a:ext cx="1627520" cy="12012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26222" r="27618"/>
          <a:stretch/>
        </p:blipFill>
        <p:spPr>
          <a:xfrm>
            <a:off x="7038077" y="3369724"/>
            <a:ext cx="1659862" cy="1201274"/>
          </a:xfrm>
          <a:prstGeom prst="rect">
            <a:avLst/>
          </a:prstGeom>
        </p:spPr>
      </p:pic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887556" y="1156467"/>
            <a:ext cx="1815324" cy="1548365"/>
            <a:chOff x="5887556" y="990421"/>
            <a:chExt cx="1815324" cy="1548365"/>
          </a:xfrm>
        </p:grpSpPr>
        <p:pic>
          <p:nvPicPr>
            <p:cNvPr id="584" name="Shape 584" descr="modFinal_0001_IMG_1472"/>
            <p:cNvPicPr preferRelativeResize="0"/>
            <p:nvPr/>
          </p:nvPicPr>
          <p:blipFill rotWithShape="1">
            <a:blip r:embed="rId5">
              <a:alphaModFix/>
            </a:blip>
            <a:srcRect l="15981" t="22394" r="13844" b="17750"/>
            <a:stretch/>
          </p:blipFill>
          <p:spPr>
            <a:xfrm>
              <a:off x="5887556" y="990421"/>
              <a:ext cx="1815324" cy="1548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椭圆 7"/>
            <p:cNvSpPr/>
            <p:nvPr/>
          </p:nvSpPr>
          <p:spPr>
            <a:xfrm rot="2344654">
              <a:off x="6292554" y="1182796"/>
              <a:ext cx="325758" cy="450283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344654">
              <a:off x="6916658" y="1684870"/>
              <a:ext cx="375029" cy="51838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Shape 582"/>
          <p:cNvSpPr txBox="1">
            <a:spLocks/>
          </p:cNvSpPr>
          <p:nvPr/>
        </p:nvSpPr>
        <p:spPr>
          <a:xfrm>
            <a:off x="5380092" y="3000009"/>
            <a:ext cx="988903" cy="43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zh-CN" sz="1100" dirty="0" smtClean="0">
                <a:solidFill>
                  <a:srgbClr val="C00000"/>
                </a:solidFill>
                <a:sym typeface="Arial"/>
              </a:rPr>
              <a:t>「</a:t>
            </a:r>
            <a:r>
              <a:rPr lang="zh-CN" altLang="en-US" sz="1100" dirty="0">
                <a:solidFill>
                  <a:srgbClr val="C00000"/>
                </a:solidFill>
                <a:sym typeface="Arial"/>
              </a:rPr>
              <a:t>公</a:t>
            </a:r>
            <a:r>
              <a:rPr lang="zh-CN" altLang="zh-CN" sz="1100" dirty="0" smtClean="0">
                <a:solidFill>
                  <a:srgbClr val="C00000"/>
                </a:solidFill>
                <a:sym typeface="Arial"/>
              </a:rPr>
              <a:t>」</a:t>
            </a:r>
            <a:r>
              <a:rPr lang="zh-CN" altLang="en-US" sz="1100" dirty="0" smtClean="0">
                <a:solidFill>
                  <a:srgbClr val="C00000"/>
                </a:solidFill>
                <a:sym typeface="Arial"/>
              </a:rPr>
              <a:t>介面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34" name="Shape 582"/>
          <p:cNvSpPr txBox="1">
            <a:spLocks/>
          </p:cNvSpPr>
          <p:nvPr/>
        </p:nvSpPr>
        <p:spPr>
          <a:xfrm>
            <a:off x="7373556" y="3000008"/>
            <a:ext cx="988903" cy="43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zh-CN" sz="1100" dirty="0" smtClean="0">
                <a:solidFill>
                  <a:srgbClr val="C00000"/>
                </a:solidFill>
                <a:sym typeface="Arial"/>
              </a:rPr>
              <a:t>「</a:t>
            </a:r>
            <a:r>
              <a:rPr lang="zh-CN" altLang="en-US" sz="1100" dirty="0" smtClean="0">
                <a:solidFill>
                  <a:srgbClr val="C00000"/>
                </a:solidFill>
                <a:sym typeface="Arial"/>
              </a:rPr>
              <a:t>母</a:t>
            </a:r>
            <a:r>
              <a:rPr lang="zh-CN" altLang="zh-CN" sz="1100" dirty="0" smtClean="0">
                <a:solidFill>
                  <a:srgbClr val="C00000"/>
                </a:solidFill>
                <a:sym typeface="Arial"/>
              </a:rPr>
              <a:t>」</a:t>
            </a:r>
            <a:r>
              <a:rPr lang="zh-CN" altLang="en-US" sz="1100" dirty="0" smtClean="0">
                <a:solidFill>
                  <a:srgbClr val="C00000"/>
                </a:solidFill>
                <a:sym typeface="Arial"/>
              </a:rPr>
              <a:t>介面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35" name="Shape 582"/>
          <p:cNvSpPr txBox="1">
            <a:spLocks/>
          </p:cNvSpPr>
          <p:nvPr/>
        </p:nvSpPr>
        <p:spPr>
          <a:xfrm>
            <a:off x="5621196" y="709060"/>
            <a:ext cx="988903" cy="43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  <a:sym typeface="Arial"/>
              </a:rPr>
              <a:t>較短的介面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36" name="Shape 582"/>
          <p:cNvSpPr txBox="1">
            <a:spLocks/>
          </p:cNvSpPr>
          <p:nvPr/>
        </p:nvSpPr>
        <p:spPr>
          <a:xfrm>
            <a:off x="7774299" y="1760808"/>
            <a:ext cx="988903" cy="43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  <a:sym typeface="Arial"/>
              </a:rPr>
              <a:t>較長的介面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 flipV="1">
            <a:off x="6180912" y="1011593"/>
            <a:ext cx="167802" cy="498797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5400000" flipH="1" flipV="1">
            <a:off x="7474104" y="1860711"/>
            <a:ext cx="167802" cy="498797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5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模組之間的連接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2" name="Shape 582"/>
          <p:cNvSpPr txBox="1">
            <a:spLocks noGrp="1"/>
          </p:cNvSpPr>
          <p:nvPr>
            <p:ph type="subTitle" idx="1"/>
          </p:nvPr>
        </p:nvSpPr>
        <p:spPr>
          <a:xfrm>
            <a:off x="730000" y="2110249"/>
            <a:ext cx="3588503" cy="129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sym typeface="Arial"/>
              </a:rPr>
              <a:t>在後面的學習中，不同模組的連接則是將長短相同的</a:t>
            </a:r>
            <a:r>
              <a:rPr lang="zh-CN" altLang="zh-CN" sz="1300" dirty="0" smtClean="0">
                <a:solidFill>
                  <a:schemeClr val="bg2"/>
                </a:solidFill>
                <a:sym typeface="Arial"/>
              </a:rPr>
              <a:t>「</a:t>
            </a:r>
            <a:r>
              <a:rPr lang="zh-CN" altLang="en-US" sz="1300" dirty="0">
                <a:solidFill>
                  <a:schemeClr val="bg2"/>
                </a:solidFill>
                <a:sym typeface="Arial"/>
              </a:rPr>
              <a:t>公</a:t>
            </a:r>
            <a:r>
              <a:rPr lang="zh-CN" altLang="zh-CN" sz="1300" dirty="0" smtClean="0">
                <a:solidFill>
                  <a:schemeClr val="bg2"/>
                </a:solidFill>
                <a:sym typeface="Arial"/>
              </a:rPr>
              <a:t>」</a:t>
            </a:r>
            <a:r>
              <a:rPr lang="zh-CN" altLang="en-US" sz="1300" dirty="0" smtClean="0">
                <a:solidFill>
                  <a:schemeClr val="bg2"/>
                </a:solidFill>
                <a:sym typeface="Arial"/>
              </a:rPr>
              <a:t>介口和</a:t>
            </a:r>
            <a:r>
              <a:rPr lang="zh-CN" altLang="zh-CN" sz="1300" dirty="0" smtClean="0">
                <a:solidFill>
                  <a:schemeClr val="bg2"/>
                </a:solidFill>
                <a:sym typeface="Arial"/>
              </a:rPr>
              <a:t>「</a:t>
            </a:r>
            <a:r>
              <a:rPr lang="zh-CN" altLang="en-US" sz="1300" dirty="0" smtClean="0">
                <a:solidFill>
                  <a:schemeClr val="bg2"/>
                </a:solidFill>
                <a:sym typeface="Arial"/>
              </a:rPr>
              <a:t>母</a:t>
            </a:r>
            <a:r>
              <a:rPr lang="zh-CN" altLang="zh-CN" sz="1300" dirty="0" smtClean="0">
                <a:solidFill>
                  <a:schemeClr val="bg2"/>
                </a:solidFill>
                <a:sym typeface="Arial"/>
              </a:rPr>
              <a:t>」</a:t>
            </a:r>
            <a:r>
              <a:rPr lang="zh-CN" altLang="en-US" sz="1300" dirty="0" smtClean="0">
                <a:solidFill>
                  <a:schemeClr val="bg2"/>
                </a:solidFill>
                <a:sym typeface="Arial"/>
              </a:rPr>
              <a:t>介口相連。效果如右圖</a:t>
            </a:r>
            <a:endParaRPr sz="1300" dirty="0">
              <a:solidFill>
                <a:schemeClr val="bg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4954" r="29089"/>
          <a:stretch/>
        </p:blipFill>
        <p:spPr>
          <a:xfrm>
            <a:off x="5083956" y="1476628"/>
            <a:ext cx="1627520" cy="12012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26222" r="27618"/>
          <a:stretch/>
        </p:blipFill>
        <p:spPr>
          <a:xfrm>
            <a:off x="7048237" y="1476628"/>
            <a:ext cx="1659862" cy="1201274"/>
          </a:xfrm>
          <a:prstGeom prst="rect">
            <a:avLst/>
          </a:prstGeom>
        </p:spPr>
      </p:pic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41224" t="48673" r="31537" b="14362"/>
          <a:stretch/>
        </p:blipFill>
        <p:spPr>
          <a:xfrm>
            <a:off x="6379155" y="3273489"/>
            <a:ext cx="1004561" cy="1382012"/>
          </a:xfrm>
          <a:prstGeom prst="rect">
            <a:avLst/>
          </a:prstGeom>
        </p:spPr>
      </p:pic>
      <p:sp>
        <p:nvSpPr>
          <p:cNvPr id="32" name="Shape 582"/>
          <p:cNvSpPr txBox="1">
            <a:spLocks/>
          </p:cNvSpPr>
          <p:nvPr/>
        </p:nvSpPr>
        <p:spPr>
          <a:xfrm>
            <a:off x="5390252" y="1106913"/>
            <a:ext cx="988903" cy="43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zh-CN" sz="1100" dirty="0" smtClean="0">
                <a:solidFill>
                  <a:srgbClr val="C00000"/>
                </a:solidFill>
                <a:sym typeface="Arial"/>
              </a:rPr>
              <a:t>「</a:t>
            </a:r>
            <a:r>
              <a:rPr lang="zh-CN" altLang="en-US" sz="1100" dirty="0">
                <a:solidFill>
                  <a:srgbClr val="C00000"/>
                </a:solidFill>
                <a:sym typeface="Arial"/>
              </a:rPr>
              <a:t>公</a:t>
            </a:r>
            <a:r>
              <a:rPr lang="zh-CN" altLang="zh-CN" sz="1100" dirty="0" smtClean="0">
                <a:solidFill>
                  <a:srgbClr val="C00000"/>
                </a:solidFill>
                <a:sym typeface="Arial"/>
              </a:rPr>
              <a:t>」</a:t>
            </a:r>
            <a:r>
              <a:rPr lang="zh-CN" altLang="en-US" sz="1100" dirty="0" smtClean="0">
                <a:solidFill>
                  <a:srgbClr val="C00000"/>
                </a:solidFill>
                <a:sym typeface="Arial"/>
              </a:rPr>
              <a:t>介口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34" name="Shape 582"/>
          <p:cNvSpPr txBox="1">
            <a:spLocks/>
          </p:cNvSpPr>
          <p:nvPr/>
        </p:nvSpPr>
        <p:spPr>
          <a:xfrm>
            <a:off x="7383716" y="1106912"/>
            <a:ext cx="988903" cy="43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zh-CN" sz="1100" dirty="0" smtClean="0">
                <a:solidFill>
                  <a:srgbClr val="C00000"/>
                </a:solidFill>
                <a:sym typeface="Arial"/>
              </a:rPr>
              <a:t>「</a:t>
            </a:r>
            <a:r>
              <a:rPr lang="zh-CN" altLang="en-US" sz="1100" dirty="0" smtClean="0">
                <a:solidFill>
                  <a:srgbClr val="C00000"/>
                </a:solidFill>
                <a:sym typeface="Arial"/>
              </a:rPr>
              <a:t>母</a:t>
            </a:r>
            <a:r>
              <a:rPr lang="zh-CN" altLang="zh-CN" sz="1100" dirty="0" smtClean="0">
                <a:solidFill>
                  <a:srgbClr val="C00000"/>
                </a:solidFill>
                <a:sym typeface="Arial"/>
              </a:rPr>
              <a:t>」</a:t>
            </a:r>
            <a:r>
              <a:rPr lang="zh-CN" altLang="en-US" sz="1100" dirty="0" smtClean="0">
                <a:solidFill>
                  <a:srgbClr val="C00000"/>
                </a:solidFill>
                <a:sym typeface="Arial"/>
              </a:rPr>
              <a:t>介口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9" name="Shape 570"/>
          <p:cNvCxnSpPr/>
          <p:nvPr/>
        </p:nvCxnSpPr>
        <p:spPr>
          <a:xfrm>
            <a:off x="6195881" y="2771492"/>
            <a:ext cx="366547" cy="40840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1" name="Shape 570"/>
          <p:cNvCxnSpPr/>
          <p:nvPr/>
        </p:nvCxnSpPr>
        <p:spPr>
          <a:xfrm flipH="1">
            <a:off x="7051306" y="2759960"/>
            <a:ext cx="366547" cy="40840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50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334856"/>
            <a:ext cx="9145650" cy="2730149"/>
            <a:chOff x="0" y="1334857"/>
            <a:chExt cx="9145650" cy="2558282"/>
          </a:xfrm>
        </p:grpSpPr>
        <p:sp>
          <p:nvSpPr>
            <p:cNvPr id="5" name="矩形 4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教學模組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1" name="Shape 591"/>
          <p:cNvSpPr txBox="1">
            <a:spLocks noGrp="1"/>
          </p:cNvSpPr>
          <p:nvPr>
            <p:ph type="subTitle" idx="4294967295"/>
          </p:nvPr>
        </p:nvSpPr>
        <p:spPr>
          <a:xfrm>
            <a:off x="729450" y="2062175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關於教學模組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LED 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燈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切換開關（Swtich）及按鈕（Push Button）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電位器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蜂鳴器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挑戰：利用電位器控制音樂和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LED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燈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dirty="0" smtClean="0"/>
              <a:t>關於教學模組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7" name="Shape 597"/>
          <p:cNvSpPr txBox="1">
            <a:spLocks noGrp="1"/>
          </p:cNvSpPr>
          <p:nvPr>
            <p:ph type="subTitle" idx="1"/>
          </p:nvPr>
        </p:nvSpPr>
        <p:spPr>
          <a:xfrm>
            <a:off x="834962" y="1989380"/>
            <a:ext cx="3558562" cy="264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教學模組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是</a:t>
            </a:r>
            <a:r>
              <a:rPr lang="en-US" altLang="zh-CN" sz="1300" b="0" i="0" u="none" strike="noStrike" cap="none" dirty="0" err="1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CocoMod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中一套輸入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輸出模組，利於學生使用該模組學習電子和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Arduino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的基礎知識，</a:t>
            </a:r>
            <a:r>
              <a:rPr lang="zh-CN" altLang="en-US" sz="1300" dirty="0" smtClean="0">
                <a:solidFill>
                  <a:srgbClr val="000000"/>
                </a:solidFill>
              </a:rPr>
              <a:t>模組上的主要組件有：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en-US" altLang="zh-CN" sz="1300" dirty="0" smtClean="0">
                <a:solidFill>
                  <a:srgbClr val="000000"/>
                </a:solidFill>
              </a:rPr>
              <a:t>1.  LED</a:t>
            </a:r>
            <a:r>
              <a:rPr lang="zh-CN" altLang="en-US" sz="1300" dirty="0" smtClean="0">
                <a:solidFill>
                  <a:srgbClr val="000000"/>
                </a:solidFill>
              </a:rPr>
              <a:t>燈，資料介口為</a:t>
            </a:r>
            <a:r>
              <a:rPr lang="en-US" altLang="zh-CN" sz="1300" dirty="0" smtClean="0">
                <a:solidFill>
                  <a:srgbClr val="000000"/>
                </a:solidFill>
              </a:rPr>
              <a:t>D0~D6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en-US" altLang="zh-CN" sz="1300" dirty="0" smtClean="0">
                <a:solidFill>
                  <a:srgbClr val="000000"/>
                </a:solidFill>
              </a:rPr>
              <a:t>2.  </a:t>
            </a:r>
            <a:r>
              <a:rPr lang="zh-CN" altLang="en-US" sz="1300" dirty="0" smtClean="0">
                <a:solidFill>
                  <a:srgbClr val="000000"/>
                </a:solidFill>
              </a:rPr>
              <a:t>電位器，資料介口為</a:t>
            </a:r>
            <a:r>
              <a:rPr lang="en-US" altLang="zh-CN" sz="1300" dirty="0" smtClean="0">
                <a:solidFill>
                  <a:srgbClr val="000000"/>
                </a:solidFill>
              </a:rPr>
              <a:t>A3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en-US" altLang="zh-CN" sz="1300" dirty="0" smtClean="0">
                <a:solidFill>
                  <a:srgbClr val="000000"/>
                </a:solidFill>
              </a:rPr>
              <a:t>3.  </a:t>
            </a:r>
            <a:r>
              <a:rPr lang="zh-CN" altLang="en-US" sz="1300" dirty="0" smtClean="0">
                <a:solidFill>
                  <a:srgbClr val="000000"/>
                </a:solidFill>
              </a:rPr>
              <a:t>按鈕，資料介口為</a:t>
            </a:r>
            <a:r>
              <a:rPr lang="en-US" altLang="zh-CN" sz="1300" dirty="0" smtClean="0">
                <a:solidFill>
                  <a:srgbClr val="000000"/>
                </a:solidFill>
              </a:rPr>
              <a:t>D8</a:t>
            </a:r>
            <a:r>
              <a:rPr lang="zh-CN" altLang="en-US" sz="1300" dirty="0" smtClean="0">
                <a:solidFill>
                  <a:srgbClr val="000000"/>
                </a:solidFill>
              </a:rPr>
              <a:t>、</a:t>
            </a:r>
            <a:r>
              <a:rPr lang="en-US" altLang="zh-CN" sz="1300" dirty="0" smtClean="0">
                <a:solidFill>
                  <a:srgbClr val="000000"/>
                </a:solidFill>
              </a:rPr>
              <a:t>D9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en-US" altLang="zh-CN" sz="1300" dirty="0" smtClean="0">
                <a:solidFill>
                  <a:srgbClr val="000000"/>
                </a:solidFill>
              </a:rPr>
              <a:t>4.  </a:t>
            </a:r>
            <a:r>
              <a:rPr lang="zh-CN" altLang="en-US" sz="1300" dirty="0" smtClean="0">
                <a:solidFill>
                  <a:srgbClr val="000000"/>
                </a:solidFill>
              </a:rPr>
              <a:t>切換開關，資料介口為</a:t>
            </a:r>
            <a:r>
              <a:rPr lang="en-US" altLang="zh-CN" sz="1300" dirty="0" smtClean="0">
                <a:solidFill>
                  <a:srgbClr val="000000"/>
                </a:solidFill>
              </a:rPr>
              <a:t>D12</a:t>
            </a:r>
            <a:r>
              <a:rPr lang="zh-CN" altLang="en-US" sz="1300" dirty="0" smtClean="0">
                <a:solidFill>
                  <a:srgbClr val="000000"/>
                </a:solidFill>
              </a:rPr>
              <a:t>、</a:t>
            </a:r>
            <a:r>
              <a:rPr lang="en-US" altLang="zh-CN" sz="1300" dirty="0" smtClean="0">
                <a:solidFill>
                  <a:srgbClr val="000000"/>
                </a:solidFill>
              </a:rPr>
              <a:t>D13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en-US" altLang="zh-CN" sz="1300" dirty="0" smtClean="0">
                <a:solidFill>
                  <a:srgbClr val="000000"/>
                </a:solidFill>
              </a:rPr>
              <a:t>5.  </a:t>
            </a:r>
            <a:r>
              <a:rPr lang="zh-CN" altLang="en-US" sz="1300" dirty="0" smtClean="0">
                <a:solidFill>
                  <a:srgbClr val="000000"/>
                </a:solidFill>
              </a:rPr>
              <a:t>蜂鳴器，資料介口為</a:t>
            </a:r>
            <a:r>
              <a:rPr lang="en-US" altLang="zh-CN" sz="1300" dirty="0" smtClean="0">
                <a:solidFill>
                  <a:srgbClr val="000000"/>
                </a:solidFill>
              </a:rPr>
              <a:t>D11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en-US" altLang="zh-CN" sz="1300" dirty="0" smtClean="0">
                <a:solidFill>
                  <a:srgbClr val="000000"/>
                </a:solidFill>
              </a:rPr>
              <a:t>6.  </a:t>
            </a:r>
            <a:r>
              <a:rPr lang="zh-CN" altLang="en-US" sz="1300" dirty="0" smtClean="0">
                <a:solidFill>
                  <a:srgbClr val="000000"/>
                </a:solidFill>
              </a:rPr>
              <a:t>紅外信號，資料介口為</a:t>
            </a:r>
            <a:r>
              <a:rPr lang="en-US" altLang="zh-CN" sz="1300" dirty="0" smtClean="0">
                <a:solidFill>
                  <a:srgbClr val="000000"/>
                </a:solidFill>
              </a:rPr>
              <a:t>A2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zh-CN" sz="2665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Shape 361"/>
          <p:cNvPicPr preferRelativeResize="0"/>
          <p:nvPr/>
        </p:nvPicPr>
        <p:blipFill rotWithShape="1">
          <a:blip r:embed="rId3">
            <a:alphaModFix/>
          </a:blip>
          <a:srcRect l="13768" t="19094" r="13286" b="17166"/>
          <a:stretch/>
        </p:blipFill>
        <p:spPr>
          <a:xfrm>
            <a:off x="5347089" y="1319472"/>
            <a:ext cx="3042000" cy="273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7180261" y="1884965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26" name="圆角矩形标注 25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1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74596" y="2556667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29" name="圆角矩形标注 28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2"/>
                  </a:solidFill>
                </a:rPr>
                <a:t>2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42636" y="3488470"/>
            <a:ext cx="237535" cy="261610"/>
            <a:chOff x="3919454" y="1904007"/>
            <a:chExt cx="237535" cy="261610"/>
          </a:xfrm>
          <a:solidFill>
            <a:schemeClr val="tx2">
              <a:lumMod val="50000"/>
            </a:schemeClr>
          </a:solidFill>
        </p:grpSpPr>
        <p:sp>
          <p:nvSpPr>
            <p:cNvPr id="32" name="圆角矩形标注 31"/>
            <p:cNvSpPr/>
            <p:nvPr/>
          </p:nvSpPr>
          <p:spPr>
            <a:xfrm>
              <a:off x="3919454" y="1933034"/>
              <a:ext cx="237535" cy="218968"/>
            </a:xfrm>
            <a:prstGeom prst="wedgeRoundRectCallout">
              <a:avLst>
                <a:gd name="adj1" fmla="val 74260"/>
                <a:gd name="adj2" fmla="val -28570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2"/>
                  </a:solidFill>
                </a:rPr>
                <a:t>3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76199" y="1457633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35" name="圆角矩形标注 34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4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740457" y="2577988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38" name="圆角矩形标注 37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70928"/>
                <a:gd name="adj2" fmla="val 32680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5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38</a:t>
            </a:fld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7784675" y="2101529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23" name="圆角矩形标注 22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4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549357" y="2505603"/>
            <a:ext cx="237535" cy="261610"/>
            <a:chOff x="3919454" y="1904007"/>
            <a:chExt cx="237535" cy="261610"/>
          </a:xfrm>
          <a:solidFill>
            <a:schemeClr val="tx2">
              <a:lumMod val="50000"/>
            </a:schemeClr>
          </a:solidFill>
        </p:grpSpPr>
        <p:sp>
          <p:nvSpPr>
            <p:cNvPr id="41" name="圆角矩形标注 40"/>
            <p:cNvSpPr/>
            <p:nvPr/>
          </p:nvSpPr>
          <p:spPr>
            <a:xfrm>
              <a:off x="3919454" y="1933034"/>
              <a:ext cx="237535" cy="218968"/>
            </a:xfrm>
            <a:prstGeom prst="wedgeRoundRectCallout">
              <a:avLst>
                <a:gd name="adj1" fmla="val 74260"/>
                <a:gd name="adj2" fmla="val -28570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2"/>
                  </a:solidFill>
                </a:rPr>
                <a:t>3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330038" y="2196928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44" name="圆角矩形标注 43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70928"/>
                <a:gd name="adj2" fmla="val 32680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6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05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90" y="2851224"/>
            <a:ext cx="3114286" cy="1561905"/>
          </a:xfrm>
          <a:prstGeom prst="rect">
            <a:avLst/>
          </a:prstGeom>
        </p:spPr>
      </p:pic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LED 燈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7" name="Shape 597"/>
          <p:cNvSpPr txBox="1">
            <a:spLocks noGrp="1"/>
          </p:cNvSpPr>
          <p:nvPr>
            <p:ph type="subTitle" idx="1"/>
          </p:nvPr>
        </p:nvSpPr>
        <p:spPr>
          <a:xfrm>
            <a:off x="724950" y="2015428"/>
            <a:ext cx="3765770" cy="21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教學模組上有 7 粒 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單色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LED 燈（D0~D6）可以呈現從 </a:t>
            </a:r>
            <a:r>
              <a:rPr lang="zh-CN" sz="1300" b="0" i="0" u="none" strike="noStrike" cap="none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zh-CN" sz="1300" b="0" i="0" u="none" strike="noStrike" cap="none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~255 的</a:t>
            </a:r>
            <a:r>
              <a:rPr lang="zh-CN" sz="1300" b="0" i="0" u="none" strike="noStrike" cap="none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亮度</a:t>
            </a:r>
            <a:r>
              <a:rPr lang="zh-CN" altLang="en-US" sz="1300" dirty="0" smtClean="0">
                <a:solidFill>
                  <a:srgbClr val="000000"/>
                </a:solidFill>
              </a:rPr>
              <a:t>，數值越大，亮度越強。</a:t>
            </a:r>
            <a:endParaRPr sz="13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在「</a:t>
            </a:r>
            <a:r>
              <a:rPr lang="zh-CN" altLang="en-US" sz="1300" dirty="0" smtClean="0">
                <a:solidFill>
                  <a:srgbClr val="000000"/>
                </a:solidFill>
              </a:rPr>
              <a:t>教學板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」中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與</a:t>
            </a:r>
            <a:r>
              <a:rPr lang="en-US" altLang="zh-CN" sz="1300" dirty="0" smtClean="0">
                <a:solidFill>
                  <a:srgbClr val="000000"/>
                </a:solidFill>
              </a:rPr>
              <a:t>LED</a:t>
            </a:r>
            <a:r>
              <a:rPr lang="zh-CN" altLang="en-US" sz="1300" dirty="0" smtClean="0">
                <a:solidFill>
                  <a:srgbClr val="000000"/>
                </a:solidFill>
              </a:rPr>
              <a:t>燈相關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的 block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有三個，如右圖所示，選擇對應的</a:t>
            </a:r>
            <a:r>
              <a:rPr lang="en-US" altLang="zh-CN" sz="1300" dirty="0" err="1" smtClean="0">
                <a:solidFill>
                  <a:srgbClr val="000000"/>
                </a:solidFill>
              </a:rPr>
              <a:t>blcok</a:t>
            </a:r>
            <a:r>
              <a:rPr lang="zh-CN" altLang="en-US" sz="1300" dirty="0" smtClean="0">
                <a:solidFill>
                  <a:srgbClr val="000000"/>
                </a:solidFill>
              </a:rPr>
              <a:t>，設置介口和亮度：</a:t>
            </a:r>
            <a:endParaRPr sz="13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4606" y="457950"/>
            <a:ext cx="2039123" cy="14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 txBox="1">
            <a:spLocks noGrp="1"/>
          </p:cNvSpPr>
          <p:nvPr>
            <p:ph type="subTitle" idx="1"/>
          </p:nvPr>
        </p:nvSpPr>
        <p:spPr>
          <a:xfrm>
            <a:off x="724950" y="4241055"/>
            <a:ext cx="3910500" cy="73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上傳後，Pin D</a:t>
            </a:r>
            <a:r>
              <a:rPr lang="en-US" altLang="zh-CN" sz="1300" dirty="0" smtClean="0">
                <a:solidFill>
                  <a:srgbClr val="000000"/>
                </a:solidFill>
              </a:rPr>
              <a:t>3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會亮起來</a:t>
            </a:r>
            <a:endParaRPr sz="13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80044" y="2851753"/>
            <a:ext cx="396240" cy="335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490204" y="3465791"/>
            <a:ext cx="396240" cy="335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490204" y="4063947"/>
            <a:ext cx="396240" cy="335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曲线连接符 17"/>
          <p:cNvCxnSpPr>
            <a:stCxn id="8" idx="0"/>
          </p:cNvCxnSpPr>
          <p:nvPr/>
        </p:nvCxnSpPr>
        <p:spPr>
          <a:xfrm rot="5400000" flipH="1" flipV="1">
            <a:off x="7081926" y="2276875"/>
            <a:ext cx="171116" cy="97864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597"/>
          <p:cNvSpPr txBox="1">
            <a:spLocks/>
          </p:cNvSpPr>
          <p:nvPr/>
        </p:nvSpPr>
        <p:spPr>
          <a:xfrm>
            <a:off x="7597326" y="2464767"/>
            <a:ext cx="1344669" cy="62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可點擊右側小三角，</a:t>
            </a:r>
            <a:endParaRPr lang="en-US" altLang="zh-CN" sz="1100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選擇介口（</a:t>
            </a:r>
            <a:r>
              <a:rPr lang="en-US" altLang="zh-CN" sz="1100" dirty="0" smtClean="0">
                <a:solidFill>
                  <a:srgbClr val="C00000"/>
                </a:solidFill>
              </a:rPr>
              <a:t>D0~D6</a:t>
            </a:r>
            <a:r>
              <a:rPr lang="zh-CN" altLang="en-US" sz="1100" dirty="0" smtClean="0">
                <a:solidFill>
                  <a:srgbClr val="C00000"/>
                </a:solidFill>
              </a:rPr>
              <a:t>）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39</a:t>
            </a:fld>
            <a:endParaRPr lang="zh-CN" altLang="en-US" dirty="0"/>
          </a:p>
        </p:txBody>
      </p:sp>
      <p:cxnSp>
        <p:nvCxnSpPr>
          <p:cNvPr id="16" name="曲线连接符 15"/>
          <p:cNvCxnSpPr/>
          <p:nvPr/>
        </p:nvCxnSpPr>
        <p:spPr>
          <a:xfrm rot="10800000" flipV="1">
            <a:off x="5557982" y="3584732"/>
            <a:ext cx="922069" cy="423429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597"/>
          <p:cNvSpPr txBox="1">
            <a:spLocks/>
          </p:cNvSpPr>
          <p:nvPr/>
        </p:nvSpPr>
        <p:spPr>
          <a:xfrm>
            <a:off x="4153956" y="3733586"/>
            <a:ext cx="1475392" cy="189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可選擇</a:t>
            </a:r>
            <a:r>
              <a:rPr lang="en-US" altLang="zh-CN" sz="1100" dirty="0" smtClean="0">
                <a:solidFill>
                  <a:srgbClr val="C00000"/>
                </a:solidFill>
              </a:rPr>
              <a:t>D3</a:t>
            </a:r>
            <a:r>
              <a:rPr lang="zh-CN" altLang="en-US" sz="1100" dirty="0" smtClean="0">
                <a:solidFill>
                  <a:srgbClr val="C00000"/>
                </a:solidFill>
              </a:rPr>
              <a:t>、</a:t>
            </a:r>
            <a:r>
              <a:rPr lang="en-US" altLang="zh-CN" sz="1100" dirty="0" smtClean="0">
                <a:solidFill>
                  <a:srgbClr val="C00000"/>
                </a:solidFill>
              </a:rPr>
              <a:t>D5</a:t>
            </a:r>
            <a:r>
              <a:rPr lang="zh-CN" altLang="en-US" sz="1100" dirty="0" smtClean="0">
                <a:solidFill>
                  <a:srgbClr val="C00000"/>
                </a:solidFill>
              </a:rPr>
              <a:t>、</a:t>
            </a:r>
            <a:r>
              <a:rPr lang="en-US" altLang="zh-CN" sz="1100" dirty="0" smtClean="0">
                <a:solidFill>
                  <a:srgbClr val="C00000"/>
                </a:solidFill>
              </a:rPr>
              <a:t>D6</a:t>
            </a:r>
            <a:r>
              <a:rPr lang="zh-CN" altLang="en-US" sz="1100" dirty="0" smtClean="0">
                <a:solidFill>
                  <a:srgbClr val="C00000"/>
                </a:solidFill>
              </a:rPr>
              <a:t>介口調節</a:t>
            </a:r>
            <a:r>
              <a:rPr lang="en-US" altLang="zh-CN" sz="1100" dirty="0" smtClean="0">
                <a:solidFill>
                  <a:srgbClr val="C00000"/>
                </a:solidFill>
              </a:rPr>
              <a:t>LED</a:t>
            </a:r>
            <a:r>
              <a:rPr lang="zh-CN" altLang="en-US" sz="1100" dirty="0" smtClean="0">
                <a:solidFill>
                  <a:srgbClr val="C00000"/>
                </a:solidFill>
              </a:rPr>
              <a:t>亮度；</a:t>
            </a:r>
            <a:endParaRPr lang="en-US" altLang="zh-CN" sz="1100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100" dirty="0" smtClean="0">
                <a:solidFill>
                  <a:srgbClr val="C00000"/>
                </a:solidFill>
              </a:rPr>
              <a:t>D9</a:t>
            </a:r>
            <a:r>
              <a:rPr lang="zh-CN" altLang="en-US" sz="1100" dirty="0" smtClean="0">
                <a:solidFill>
                  <a:srgbClr val="C00000"/>
                </a:solidFill>
              </a:rPr>
              <a:t>、</a:t>
            </a:r>
            <a:r>
              <a:rPr lang="en-US" altLang="zh-CN" sz="1100" dirty="0" smtClean="0">
                <a:solidFill>
                  <a:srgbClr val="C00000"/>
                </a:solidFill>
              </a:rPr>
              <a:t>D10</a:t>
            </a:r>
            <a:r>
              <a:rPr lang="zh-CN" altLang="en-US" sz="1100" dirty="0" smtClean="0">
                <a:solidFill>
                  <a:srgbClr val="C00000"/>
                </a:solidFill>
              </a:rPr>
              <a:t>、</a:t>
            </a:r>
            <a:r>
              <a:rPr lang="en-US" altLang="zh-CN" sz="1100" dirty="0" smtClean="0">
                <a:solidFill>
                  <a:srgbClr val="C00000"/>
                </a:solidFill>
              </a:rPr>
              <a:t>D11</a:t>
            </a:r>
            <a:r>
              <a:rPr lang="zh-CN" altLang="en-US" sz="1100" dirty="0" smtClean="0">
                <a:solidFill>
                  <a:srgbClr val="C00000"/>
                </a:solidFill>
              </a:rPr>
              <a:t>則是控制外接</a:t>
            </a:r>
            <a:r>
              <a:rPr lang="en-US" altLang="zh-CN" sz="1100" dirty="0" smtClean="0">
                <a:solidFill>
                  <a:srgbClr val="C00000"/>
                </a:solidFill>
              </a:rPr>
              <a:t>LED</a:t>
            </a:r>
            <a:r>
              <a:rPr lang="zh-CN" altLang="en-US" sz="1100" dirty="0" smtClean="0">
                <a:solidFill>
                  <a:srgbClr val="C00000"/>
                </a:solidFill>
              </a:rPr>
              <a:t>燈的亮度</a:t>
            </a:r>
            <a:endParaRPr lang="en-US" altLang="zh-TW" sz="1100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62" y="3727970"/>
            <a:ext cx="2369469" cy="475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t="4851"/>
          <a:stretch/>
        </p:blipFill>
        <p:spPr>
          <a:xfrm>
            <a:off x="5787687" y="2213811"/>
            <a:ext cx="1780952" cy="326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關於Coco</a:t>
            </a:r>
            <a:r>
              <a:rPr lang="en-US" alt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Mod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729450" y="1982804"/>
            <a:ext cx="7967510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1200" dirty="0" err="1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CocoMod</a:t>
            </a:r>
            <a:r>
              <a:rPr lang="en-US" altLang="zh-CN" sz="12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電子模組是一系列由 </a:t>
            </a:r>
            <a:r>
              <a:rPr lang="en-US" altLang="zh-CN" sz="1200" dirty="0" err="1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CocoRobo</a:t>
            </a:r>
            <a:r>
              <a:rPr lang="en-US" altLang="zh-CN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研發的「隨插即用式」的電子模組，目前已研發 </a:t>
            </a:r>
            <a:r>
              <a:rPr lang="en-US" altLang="zh-CN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22 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款，按類別分有控制類、輸入類、輸出類和轉接類。</a:t>
            </a:r>
            <a:r>
              <a:rPr lang="en-US" altLang="zh-CN" sz="1200" dirty="0" err="1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CocoMod</a:t>
            </a:r>
            <a:r>
              <a:rPr lang="en-US" altLang="zh-CN" sz="12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™ 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可以讓你的作品能夠擁有感應、控制真實世界的能力，只要接上各種輸入</a:t>
            </a:r>
            <a:r>
              <a:rPr lang="en-US" altLang="zh-CN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輸出模組或元件， </a:t>
            </a:r>
            <a:r>
              <a:rPr lang="zh-CN" altLang="en-US" sz="12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例如 </a:t>
            </a:r>
            <a:r>
              <a:rPr lang="en-US" altLang="zh-CN" sz="12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LED 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燈、電機、開關、溫濕度感應器、顯示裝置，或是接上無線通訊模組，就可以做出各式各樣的小發明。</a:t>
            </a:r>
          </a:p>
          <a:p>
            <a:pPr lvl="0" algn="just">
              <a:lnSpc>
                <a:spcPct val="120000"/>
              </a:lnSpc>
            </a:pPr>
            <a:endParaRPr lang="zh-CN" altLang="en-US" sz="120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用戶利用這些模組，結合 </a:t>
            </a:r>
            <a:r>
              <a:rPr lang="en-US" altLang="zh-CN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3D 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列印和程式設計可以輕鬆地完成各類項目，其擴展性較市面上其他多數 </a:t>
            </a:r>
            <a:r>
              <a:rPr lang="en-US" altLang="zh-CN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Arduino 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套件更適合入門者學習電子及程式設計知識。同時，</a:t>
            </a:r>
            <a:r>
              <a:rPr lang="en-US" altLang="zh-CN" sz="1200" dirty="0" err="1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CocoRobo</a:t>
            </a:r>
            <a:r>
              <a:rPr lang="en-US" altLang="zh-CN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鼓勵用戶通過配套的課程，來更好、更快的學習使用 </a:t>
            </a:r>
            <a:r>
              <a:rPr lang="en-US" altLang="zh-CN" sz="1200" dirty="0" err="1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CocoMod</a:t>
            </a:r>
            <a:r>
              <a:rPr lang="en-US" altLang="zh-CN" sz="12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™ </a:t>
            </a:r>
            <a:r>
              <a:rPr lang="zh-CN" altLang="en-US" sz="1200" dirty="0" smtClean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電子模組。</a:t>
            </a:r>
            <a:endParaRPr lang="en-US" altLang="zh-CN" sz="1200" dirty="0" smtClean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896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652" y="2038669"/>
            <a:ext cx="3085714" cy="1580952"/>
          </a:xfrm>
          <a:prstGeom prst="rect">
            <a:avLst/>
          </a:prstGeom>
        </p:spPr>
      </p:pic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LED 燈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：案例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3" name="Shape 623"/>
          <p:cNvSpPr txBox="1">
            <a:spLocks noGrp="1"/>
          </p:cNvSpPr>
          <p:nvPr>
            <p:ph type="subTitle" idx="1"/>
          </p:nvPr>
        </p:nvSpPr>
        <p:spPr>
          <a:xfrm>
            <a:off x="730000" y="2001156"/>
            <a:ext cx="33009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300" dirty="0" smtClean="0">
                <a:solidFill>
                  <a:srgbClr val="C00000"/>
                </a:solidFill>
              </a:rPr>
              <a:t>嘗試一下：</a:t>
            </a:r>
            <a:r>
              <a:rPr lang="zh-CN" sz="1300" b="0" i="0" u="none" strike="noStrike" cap="none" dirty="0" smtClean="0">
                <a:solidFill>
                  <a:srgbClr val="C00000"/>
                </a:solidFill>
                <a:sym typeface="Lato"/>
              </a:rPr>
              <a:t>讓 LED 燈閃爍起來</a:t>
            </a:r>
            <a:endParaRPr lang="en-US" altLang="zh-CN" sz="1300" b="0" i="0" u="none" strike="noStrike" cap="none" dirty="0" smtClean="0">
              <a:solidFill>
                <a:srgbClr val="000000"/>
              </a:solidFill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使用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的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block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：</a:t>
            </a:r>
            <a:endParaRPr lang="en-US" altLang="zh-CN" sz="1300" b="0" i="0" u="none" strike="noStrike" cap="none" dirty="0" smtClean="0">
              <a:solidFill>
                <a:srgbClr val="000000"/>
              </a:solidFill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US" altLang="zh-CN" sz="1300" dirty="0" err="1" smtClean="0">
                <a:solidFill>
                  <a:srgbClr val="000000"/>
                </a:solidFill>
              </a:rPr>
              <a:t>CocoMod</a:t>
            </a:r>
            <a:r>
              <a:rPr lang="zh-CN" altLang="en-US" sz="1300" dirty="0" smtClean="0">
                <a:solidFill>
                  <a:srgbClr val="000000"/>
                </a:solidFill>
              </a:rPr>
              <a:t>積木中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「</a:t>
            </a:r>
            <a:r>
              <a:rPr lang="zh-CN" altLang="en-US" sz="1300" dirty="0" smtClean="0">
                <a:solidFill>
                  <a:srgbClr val="000000"/>
                </a:solidFill>
              </a:rPr>
              <a:t>教學板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」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US" alt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基礎積木中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「</a:t>
            </a:r>
            <a:r>
              <a:rPr lang="zh-CN" altLang="en-US" sz="1300" dirty="0" smtClean="0">
                <a:solidFill>
                  <a:srgbClr val="000000"/>
                </a:solidFill>
              </a:rPr>
              <a:t>時間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」</a:t>
            </a:r>
            <a:endParaRPr sz="1300" b="0" i="0" u="none" strike="noStrike" cap="none" dirty="0">
              <a:solidFill>
                <a:srgbClr val="000000"/>
              </a:solidFill>
              <a:sym typeface="Lato"/>
            </a:endParaRPr>
          </a:p>
        </p:txBody>
      </p:sp>
      <p:sp>
        <p:nvSpPr>
          <p:cNvPr id="10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Shape 1213"/>
          <p:cNvSpPr/>
          <p:nvPr/>
        </p:nvSpPr>
        <p:spPr>
          <a:xfrm>
            <a:off x="4558912" y="341040"/>
            <a:ext cx="1638687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2-1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18511" y="2492747"/>
            <a:ext cx="1490838" cy="3196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曲线连接符 19"/>
          <p:cNvCxnSpPr>
            <a:endCxn id="21" idx="1"/>
          </p:cNvCxnSpPr>
          <p:nvPr/>
        </p:nvCxnSpPr>
        <p:spPr>
          <a:xfrm flipV="1">
            <a:off x="6457476" y="2634828"/>
            <a:ext cx="1205618" cy="38775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597"/>
          <p:cNvSpPr txBox="1">
            <a:spLocks/>
          </p:cNvSpPr>
          <p:nvPr/>
        </p:nvSpPr>
        <p:spPr>
          <a:xfrm>
            <a:off x="7663094" y="2431330"/>
            <a:ext cx="1365293" cy="40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指：等待</a:t>
            </a:r>
            <a:r>
              <a:rPr lang="en-US" altLang="zh-CN" sz="1100" dirty="0" smtClean="0">
                <a:solidFill>
                  <a:srgbClr val="C00000"/>
                </a:solidFill>
              </a:rPr>
              <a:t>1</a:t>
            </a:r>
            <a:r>
              <a:rPr lang="zh-CN" altLang="en-US" sz="1100" dirty="0" smtClean="0">
                <a:solidFill>
                  <a:srgbClr val="C00000"/>
                </a:solidFill>
              </a:rPr>
              <a:t>秒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40</a:t>
            </a:fld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4851"/>
          <a:stretch/>
        </p:blipFill>
        <p:spPr>
          <a:xfrm>
            <a:off x="920863" y="3450744"/>
            <a:ext cx="1780952" cy="3262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63" y="4041479"/>
            <a:ext cx="1809524" cy="3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電位器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606" y="414233"/>
            <a:ext cx="1824389" cy="14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597"/>
          <p:cNvSpPr txBox="1">
            <a:spLocks/>
          </p:cNvSpPr>
          <p:nvPr/>
        </p:nvSpPr>
        <p:spPr>
          <a:xfrm>
            <a:off x="724950" y="2015428"/>
            <a:ext cx="3572730" cy="21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教學模組上有一個電位器（</a:t>
            </a:r>
            <a:r>
              <a:rPr lang="en-US" altLang="zh-CN" sz="1300" dirty="0" smtClean="0">
                <a:solidFill>
                  <a:srgbClr val="000000"/>
                </a:solidFill>
              </a:rPr>
              <a:t>A3</a:t>
            </a:r>
            <a:r>
              <a:rPr lang="zh-CN" altLang="en-US" sz="1300" dirty="0" smtClean="0">
                <a:solidFill>
                  <a:srgbClr val="000000"/>
                </a:solidFill>
              </a:rPr>
              <a:t>），作為模擬輸入有 </a:t>
            </a:r>
            <a:r>
              <a:rPr lang="en-US" altLang="zh-CN" sz="1300" dirty="0" smtClean="0">
                <a:solidFill>
                  <a:srgbClr val="000000"/>
                </a:solidFill>
              </a:rPr>
              <a:t>0~1023 </a:t>
            </a:r>
            <a:r>
              <a:rPr lang="zh-CN" altLang="en-US" sz="1300" dirty="0" smtClean="0">
                <a:solidFill>
                  <a:srgbClr val="000000"/>
                </a:solidFill>
              </a:rPr>
              <a:t>控制範圍</a:t>
            </a:r>
          </a:p>
          <a:p>
            <a:pPr marL="0" indent="0">
              <a:lnSpc>
                <a:spcPct val="150000"/>
              </a:lnSpc>
            </a:pPr>
            <a:endParaRPr lang="zh-CN" altLang="en-US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在「教學板」中與電位器相關的 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如右圖所示：</a:t>
            </a:r>
            <a:endParaRPr lang="zh-TW" altLang="en-US" sz="1300" dirty="0">
              <a:solidFill>
                <a:srgbClr val="00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41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4851"/>
          <a:stretch/>
        </p:blipFill>
        <p:spPr>
          <a:xfrm>
            <a:off x="5787687" y="2213811"/>
            <a:ext cx="1780952" cy="326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113" y="3151497"/>
            <a:ext cx="2832591" cy="4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電位器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：案例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7" name="Shape 617"/>
          <p:cNvSpPr txBox="1">
            <a:spLocks noGrp="1"/>
          </p:cNvSpPr>
          <p:nvPr>
            <p:ph type="subTitle" idx="1"/>
          </p:nvPr>
        </p:nvSpPr>
        <p:spPr>
          <a:xfrm>
            <a:off x="4736082" y="3326803"/>
            <a:ext cx="4731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0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注:因電位器有 1024 個數，所以對應的我們需要除以 4 </a:t>
            </a: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0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來配合控制 LED 的最高亮度 (0-255)</a:t>
            </a: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23"/>
          <p:cNvSpPr txBox="1">
            <a:spLocks/>
          </p:cNvSpPr>
          <p:nvPr/>
        </p:nvSpPr>
        <p:spPr>
          <a:xfrm>
            <a:off x="729999" y="2001156"/>
            <a:ext cx="3475055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C00000"/>
                </a:solidFill>
              </a:rPr>
              <a:t>嘗試一下：使用電位器， 控制</a:t>
            </a:r>
            <a:r>
              <a:rPr lang="en-US" altLang="zh-CN" sz="1300" dirty="0" smtClean="0">
                <a:solidFill>
                  <a:srgbClr val="C00000"/>
                </a:solidFill>
              </a:rPr>
              <a:t>LED D3 </a:t>
            </a:r>
            <a:r>
              <a:rPr lang="zh-CN" altLang="en-US" sz="1300" dirty="0">
                <a:solidFill>
                  <a:srgbClr val="C00000"/>
                </a:solidFill>
              </a:rPr>
              <a:t>的</a:t>
            </a:r>
            <a:r>
              <a:rPr lang="zh-CN" altLang="en-US" sz="1300" dirty="0" smtClean="0">
                <a:solidFill>
                  <a:srgbClr val="C00000"/>
                </a:solidFill>
              </a:rPr>
              <a:t>亮度</a:t>
            </a:r>
            <a:endParaRPr lang="zh-CN" altLang="en-US" sz="1300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使用的</a:t>
            </a:r>
            <a:r>
              <a:rPr lang="en-US" altLang="zh-CN" sz="1300" dirty="0">
                <a:solidFill>
                  <a:srgbClr val="000000"/>
                </a:solidFill>
              </a:rPr>
              <a:t>block</a:t>
            </a:r>
            <a:r>
              <a:rPr lang="zh-CN" altLang="en-US" sz="1300" dirty="0" smtClean="0">
                <a:solidFill>
                  <a:srgbClr val="000000"/>
                </a:solidFill>
              </a:rPr>
              <a:t>：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300" dirty="0" err="1" smtClean="0">
                <a:solidFill>
                  <a:srgbClr val="000000"/>
                </a:solidFill>
              </a:rPr>
              <a:t>CocoMod</a:t>
            </a:r>
            <a:r>
              <a:rPr lang="zh-CN" altLang="en-US" sz="1300" dirty="0" smtClean="0">
                <a:solidFill>
                  <a:srgbClr val="000000"/>
                </a:solidFill>
              </a:rPr>
              <a:t>積木中「教學板」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基礎積木中「變數」、 「數學運算」</a:t>
            </a:r>
            <a:endParaRPr lang="zh-TW" altLang="en-US" sz="1300" dirty="0">
              <a:solidFill>
                <a:srgbClr val="000000"/>
              </a:solidFill>
            </a:endParaRPr>
          </a:p>
        </p:txBody>
      </p:sp>
      <p:sp>
        <p:nvSpPr>
          <p:cNvPr id="22" name="Shape 1213"/>
          <p:cNvSpPr/>
          <p:nvPr/>
        </p:nvSpPr>
        <p:spPr>
          <a:xfrm>
            <a:off x="4578164" y="253060"/>
            <a:ext cx="173119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2-2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42</a:t>
            </a:fld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t="4851"/>
          <a:stretch/>
        </p:blipFill>
        <p:spPr>
          <a:xfrm>
            <a:off x="834962" y="3412175"/>
            <a:ext cx="1780952" cy="3262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71" y="3843354"/>
            <a:ext cx="1790476" cy="3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95" y="4333697"/>
            <a:ext cx="1780952" cy="3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082" y="2160668"/>
            <a:ext cx="4147238" cy="831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705" y="2822588"/>
            <a:ext cx="3504306" cy="698176"/>
          </a:xfrm>
          <a:prstGeom prst="rect">
            <a:avLst/>
          </a:prstGeom>
        </p:spPr>
      </p:pic>
      <p:sp>
        <p:nvSpPr>
          <p:cNvPr id="634" name="Shape 6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切換開關 與 按鈕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7" name="Shape 6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4606" y="451753"/>
            <a:ext cx="2029754" cy="14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97"/>
          <p:cNvSpPr txBox="1">
            <a:spLocks/>
          </p:cNvSpPr>
          <p:nvPr/>
        </p:nvSpPr>
        <p:spPr>
          <a:xfrm>
            <a:off x="724950" y="2015428"/>
            <a:ext cx="3765770" cy="21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教學模組上分別有 </a:t>
            </a:r>
            <a:r>
              <a:rPr lang="en-US" altLang="zh-CN" sz="1300" dirty="0" smtClean="0">
                <a:solidFill>
                  <a:srgbClr val="000000"/>
                </a:solidFill>
              </a:rPr>
              <a:t>2 </a:t>
            </a:r>
            <a:r>
              <a:rPr lang="zh-CN" altLang="en-US" sz="1300" dirty="0" smtClean="0">
                <a:solidFill>
                  <a:srgbClr val="000000"/>
                </a:solidFill>
              </a:rPr>
              <a:t>組切換開關</a:t>
            </a:r>
            <a:r>
              <a:rPr lang="en-US" altLang="zh-CN" sz="1300" dirty="0" smtClean="0">
                <a:solidFill>
                  <a:srgbClr val="000000"/>
                </a:solidFill>
              </a:rPr>
              <a:t>(</a:t>
            </a:r>
            <a:r>
              <a:rPr lang="en-US" altLang="zh-CN" sz="1300" dirty="0">
                <a:solidFill>
                  <a:srgbClr val="000000"/>
                </a:solidFill>
              </a:rPr>
              <a:t>switch)</a:t>
            </a: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與按鈕</a:t>
            </a:r>
            <a:r>
              <a:rPr lang="en-US" altLang="zh-CN" sz="1300" dirty="0" smtClean="0">
                <a:solidFill>
                  <a:srgbClr val="000000"/>
                </a:solidFill>
              </a:rPr>
              <a:t>(</a:t>
            </a:r>
            <a:r>
              <a:rPr lang="en-US" altLang="zh-CN" sz="1300" dirty="0">
                <a:solidFill>
                  <a:srgbClr val="000000"/>
                </a:solidFill>
              </a:rPr>
              <a:t>button</a:t>
            </a:r>
            <a:r>
              <a:rPr lang="en-US" altLang="zh-CN" sz="1300" dirty="0" smtClean="0">
                <a:solidFill>
                  <a:srgbClr val="000000"/>
                </a:solidFill>
              </a:rPr>
              <a:t>)</a:t>
            </a:r>
            <a:r>
              <a:rPr lang="zh-CN" altLang="en-US" sz="1300" dirty="0" smtClean="0">
                <a:solidFill>
                  <a:srgbClr val="000000"/>
                </a:solidFill>
              </a:rPr>
              <a:t>，可用來在兩種狀態間切換</a:t>
            </a:r>
          </a:p>
          <a:p>
            <a:pPr marL="0" indent="0">
              <a:lnSpc>
                <a:spcPct val="150000"/>
              </a:lnSpc>
            </a:pPr>
            <a:endParaRPr lang="zh-CN" altLang="en-US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在「教學板」中與切換開環和按鈕相關的 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如右圖所示：</a:t>
            </a:r>
            <a:endParaRPr lang="zh-CN" altLang="en-US" sz="1300" dirty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15324" y="2978630"/>
            <a:ext cx="530356" cy="335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曲线连接符 17"/>
          <p:cNvCxnSpPr>
            <a:stCxn id="17" idx="2"/>
          </p:cNvCxnSpPr>
          <p:nvPr/>
        </p:nvCxnSpPr>
        <p:spPr>
          <a:xfrm rot="16200000" flipH="1">
            <a:off x="6992823" y="3401589"/>
            <a:ext cx="440539" cy="26518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597"/>
          <p:cNvSpPr txBox="1">
            <a:spLocks/>
          </p:cNvSpPr>
          <p:nvPr/>
        </p:nvSpPr>
        <p:spPr>
          <a:xfrm>
            <a:off x="6815324" y="3740102"/>
            <a:ext cx="2216916" cy="62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可點擊右側小三角，</a:t>
            </a:r>
          </a:p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選擇介面（</a:t>
            </a:r>
            <a:r>
              <a:rPr lang="en-US" altLang="zh-CN" sz="1100" dirty="0" smtClean="0">
                <a:solidFill>
                  <a:srgbClr val="C00000"/>
                </a:solidFill>
              </a:rPr>
              <a:t>D8</a:t>
            </a:r>
            <a:r>
              <a:rPr lang="zh-CN" altLang="en-US" sz="1100" dirty="0" smtClean="0">
                <a:solidFill>
                  <a:srgbClr val="C00000"/>
                </a:solidFill>
              </a:rPr>
              <a:t>、</a:t>
            </a:r>
            <a:r>
              <a:rPr lang="en-US" altLang="zh-CN" sz="1100" dirty="0" smtClean="0">
                <a:solidFill>
                  <a:srgbClr val="C00000"/>
                </a:solidFill>
              </a:rPr>
              <a:t>D9</a:t>
            </a:r>
            <a:r>
              <a:rPr lang="zh-CN" altLang="en-US" sz="1100" dirty="0" smtClean="0">
                <a:solidFill>
                  <a:srgbClr val="C00000"/>
                </a:solidFill>
              </a:rPr>
              <a:t>、</a:t>
            </a:r>
            <a:r>
              <a:rPr lang="en-US" altLang="zh-CN" sz="1100" dirty="0" smtClean="0">
                <a:solidFill>
                  <a:srgbClr val="C00000"/>
                </a:solidFill>
              </a:rPr>
              <a:t>D12</a:t>
            </a:r>
            <a:r>
              <a:rPr lang="zh-CN" altLang="en-US" sz="1100" dirty="0" smtClean="0">
                <a:solidFill>
                  <a:srgbClr val="C00000"/>
                </a:solidFill>
              </a:rPr>
              <a:t>、</a:t>
            </a:r>
            <a:r>
              <a:rPr lang="en-US" altLang="zh-CN" sz="1100" dirty="0" smtClean="0">
                <a:solidFill>
                  <a:srgbClr val="C00000"/>
                </a:solidFill>
              </a:rPr>
              <a:t>D13</a:t>
            </a:r>
            <a:r>
              <a:rPr lang="zh-CN" altLang="en-US" sz="1100" dirty="0" smtClean="0">
                <a:solidFill>
                  <a:srgbClr val="C00000"/>
                </a:solidFill>
              </a:rPr>
              <a:t>）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4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43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t="4851"/>
          <a:stretch/>
        </p:blipFill>
        <p:spPr>
          <a:xfrm>
            <a:off x="5787687" y="2213811"/>
            <a:ext cx="1780952" cy="326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57" y="2434706"/>
            <a:ext cx="3735045" cy="14463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845" y="1029992"/>
            <a:ext cx="1724885" cy="1130758"/>
          </a:xfrm>
          <a:prstGeom prst="rect">
            <a:avLst/>
          </a:prstGeom>
        </p:spPr>
      </p:pic>
      <p:sp>
        <p:nvSpPr>
          <p:cNvPr id="634" name="Shape 634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4272805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切換開關</a:t>
            </a:r>
            <a:r>
              <a:rPr lang="en-US" alt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與</a:t>
            </a:r>
            <a:r>
              <a:rPr lang="en-US" alt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按鈕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：案例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23"/>
          <p:cNvSpPr txBox="1">
            <a:spLocks/>
          </p:cNvSpPr>
          <p:nvPr/>
        </p:nvSpPr>
        <p:spPr>
          <a:xfrm>
            <a:off x="730000" y="1924156"/>
            <a:ext cx="33009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C00000"/>
                </a:solidFill>
              </a:rPr>
              <a:t>嘗試一下：使用切換開關 </a:t>
            </a:r>
            <a:r>
              <a:rPr lang="en-US" altLang="zh-CN" sz="1300" dirty="0" smtClean="0">
                <a:solidFill>
                  <a:srgbClr val="C00000"/>
                </a:solidFill>
              </a:rPr>
              <a:t>D12</a:t>
            </a:r>
            <a:r>
              <a:rPr lang="zh-CN" altLang="en-US" sz="1300" dirty="0" smtClean="0">
                <a:solidFill>
                  <a:srgbClr val="C00000"/>
                </a:solidFill>
              </a:rPr>
              <a:t>，打開和關閉 </a:t>
            </a:r>
            <a:r>
              <a:rPr lang="en-US" altLang="zh-CN" sz="1300" dirty="0" smtClean="0">
                <a:solidFill>
                  <a:srgbClr val="C00000"/>
                </a:solidFill>
              </a:rPr>
              <a:t>LED D6</a:t>
            </a:r>
            <a:endParaRPr lang="en-US" altLang="zh-CN" sz="1300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使用的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r>
              <a:rPr lang="zh-CN" altLang="en-US" sz="1300" dirty="0" smtClean="0">
                <a:solidFill>
                  <a:srgbClr val="000000"/>
                </a:solidFill>
              </a:rPr>
              <a:t>：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300" dirty="0" err="1" smtClean="0">
                <a:solidFill>
                  <a:srgbClr val="000000"/>
                </a:solidFill>
              </a:rPr>
              <a:t>CocoMod</a:t>
            </a:r>
            <a:r>
              <a:rPr lang="zh-CN" altLang="en-US" sz="1300" dirty="0" smtClean="0">
                <a:solidFill>
                  <a:srgbClr val="000000"/>
                </a:solidFill>
              </a:rPr>
              <a:t>積木中「教學板」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基礎積木中「邏輯」、 「輸入</a:t>
            </a:r>
            <a:r>
              <a:rPr lang="en-US" altLang="zh-CN" sz="1300" dirty="0" smtClean="0">
                <a:solidFill>
                  <a:srgbClr val="000000"/>
                </a:solidFill>
              </a:rPr>
              <a:t>/</a:t>
            </a:r>
            <a:r>
              <a:rPr lang="zh-CN" altLang="en-US" sz="1300" dirty="0" smtClean="0">
                <a:solidFill>
                  <a:srgbClr val="000000"/>
                </a:solidFill>
              </a:rPr>
              <a:t>輸出」</a:t>
            </a:r>
            <a:endParaRPr lang="zh-TW" altLang="en-US" sz="1300" dirty="0">
              <a:solidFill>
                <a:srgbClr val="000000"/>
              </a:solidFill>
            </a:endParaRPr>
          </a:p>
        </p:txBody>
      </p:sp>
      <p:sp>
        <p:nvSpPr>
          <p:cNvPr id="21" name="Shape 1213"/>
          <p:cNvSpPr/>
          <p:nvPr/>
        </p:nvSpPr>
        <p:spPr>
          <a:xfrm>
            <a:off x="4571984" y="190262"/>
            <a:ext cx="168657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2-3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17"/>
          <p:cNvSpPr txBox="1">
            <a:spLocks noGrp="1"/>
          </p:cNvSpPr>
          <p:nvPr>
            <p:ph type="subTitle" idx="1"/>
          </p:nvPr>
        </p:nvSpPr>
        <p:spPr>
          <a:xfrm>
            <a:off x="4823837" y="3975920"/>
            <a:ext cx="3885418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</a:rPr>
              <a:t>注</a:t>
            </a:r>
            <a:r>
              <a:rPr lang="en-US" altLang="zh-CN" sz="1000" dirty="0" smtClean="0">
                <a:solidFill>
                  <a:srgbClr val="000000"/>
                </a:solidFill>
              </a:rPr>
              <a:t>:</a:t>
            </a:r>
            <a:r>
              <a:rPr lang="zh-CN" altLang="en-US" sz="1000" dirty="0" smtClean="0">
                <a:solidFill>
                  <a:srgbClr val="000000"/>
                </a:solidFill>
              </a:rPr>
              <a:t>當介口開關狀態為「高」，則表示「開」狀態；當介口開關狀態為「低」，則表示「關」狀態；</a:t>
            </a:r>
          </a:p>
          <a:p>
            <a:pPr marL="0" lvl="0" indent="0">
              <a:lnSpc>
                <a:spcPct val="150000"/>
              </a:lnSpc>
            </a:pPr>
            <a:endParaRPr sz="1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37628" y="2417374"/>
            <a:ext cx="530356" cy="335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曲线连接符 25"/>
          <p:cNvCxnSpPr>
            <a:stCxn id="25" idx="0"/>
          </p:cNvCxnSpPr>
          <p:nvPr/>
        </p:nvCxnSpPr>
        <p:spPr>
          <a:xfrm rot="5400000" flipH="1" flipV="1">
            <a:off x="5419483" y="1257011"/>
            <a:ext cx="743687" cy="157704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597"/>
          <p:cNvSpPr txBox="1">
            <a:spLocks/>
          </p:cNvSpPr>
          <p:nvPr/>
        </p:nvSpPr>
        <p:spPr>
          <a:xfrm>
            <a:off x="4716071" y="1332904"/>
            <a:ext cx="1329585" cy="45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點擊，並拖拽出「否則如果」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44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t="4851"/>
          <a:stretch/>
        </p:blipFill>
        <p:spPr>
          <a:xfrm>
            <a:off x="834962" y="3602255"/>
            <a:ext cx="1780952" cy="3262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62" y="4045733"/>
            <a:ext cx="1742857" cy="3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962" y="4539627"/>
            <a:ext cx="1809524" cy="3238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130895" y="5176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2-3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4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97"/>
          <p:cNvSpPr txBox="1">
            <a:spLocks/>
          </p:cNvSpPr>
          <p:nvPr/>
        </p:nvSpPr>
        <p:spPr>
          <a:xfrm>
            <a:off x="724950" y="2015428"/>
            <a:ext cx="3389850" cy="21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教學模組上有</a:t>
            </a:r>
            <a:r>
              <a:rPr lang="en-US" altLang="zh-CN" sz="1300" dirty="0">
                <a:solidFill>
                  <a:srgbClr val="000000"/>
                </a:solidFill>
              </a:rPr>
              <a:t>1 </a:t>
            </a:r>
            <a:r>
              <a:rPr lang="zh-CN" altLang="en-US" sz="1300" dirty="0" smtClean="0">
                <a:solidFill>
                  <a:srgbClr val="000000"/>
                </a:solidFill>
              </a:rPr>
              <a:t>個蜂鳴器（</a:t>
            </a:r>
            <a:r>
              <a:rPr lang="en-US" altLang="zh-CN" sz="1300" dirty="0" smtClean="0">
                <a:solidFill>
                  <a:srgbClr val="000000"/>
                </a:solidFill>
              </a:rPr>
              <a:t>D11</a:t>
            </a:r>
            <a:r>
              <a:rPr lang="zh-CN" altLang="en-US" sz="1300" dirty="0" smtClean="0">
                <a:solidFill>
                  <a:srgbClr val="000000"/>
                </a:solidFill>
              </a:rPr>
              <a:t>），可以發出任意頻率（</a:t>
            </a:r>
            <a:r>
              <a:rPr lang="en-US" altLang="zh-CN" sz="1300" dirty="0" smtClean="0">
                <a:solidFill>
                  <a:srgbClr val="000000"/>
                </a:solidFill>
              </a:rPr>
              <a:t>Hz</a:t>
            </a:r>
            <a:r>
              <a:rPr lang="zh-CN" altLang="en-US" sz="1300" dirty="0" smtClean="0">
                <a:solidFill>
                  <a:srgbClr val="000000"/>
                </a:solidFill>
              </a:rPr>
              <a:t>）的聲響</a:t>
            </a:r>
          </a:p>
          <a:p>
            <a:pPr marL="0" indent="0">
              <a:lnSpc>
                <a:spcPct val="150000"/>
              </a:lnSpc>
            </a:pPr>
            <a:endParaRPr lang="zh-CN" altLang="en-US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在「教學板」中與蜂鳴器相關的 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r>
              <a:rPr lang="zh-CN" altLang="en-US" sz="1300" dirty="0" smtClean="0">
                <a:solidFill>
                  <a:srgbClr val="000000"/>
                </a:solidFill>
              </a:rPr>
              <a:t>有兩個，如右圖所示：</a:t>
            </a:r>
            <a:endParaRPr lang="zh-TW" altLang="en-US" sz="1300" dirty="0">
              <a:solidFill>
                <a:srgbClr val="000000"/>
              </a:solidFill>
            </a:endParaRPr>
          </a:p>
        </p:txBody>
      </p:sp>
      <p:sp>
        <p:nvSpPr>
          <p:cNvPr id="648" name="Shape 64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蜂鳴器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8762" y="452240"/>
            <a:ext cx="2039123" cy="14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45</a:t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4851"/>
          <a:stretch/>
        </p:blipFill>
        <p:spPr>
          <a:xfrm>
            <a:off x="5797847" y="2312470"/>
            <a:ext cx="1780952" cy="3262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645" y="2909655"/>
            <a:ext cx="3133333" cy="10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97"/>
          <p:cNvSpPr txBox="1">
            <a:spLocks/>
          </p:cNvSpPr>
          <p:nvPr/>
        </p:nvSpPr>
        <p:spPr>
          <a:xfrm>
            <a:off x="724950" y="2015428"/>
            <a:ext cx="3389850" cy="21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C00000"/>
                </a:solidFill>
              </a:rPr>
              <a:t>嘗試一下：編寫出簡單的 </a:t>
            </a:r>
            <a:r>
              <a:rPr lang="en-US" altLang="zh-CN" sz="1300" dirty="0" smtClean="0">
                <a:solidFill>
                  <a:srgbClr val="C00000"/>
                </a:solidFill>
              </a:rPr>
              <a:t>8bit </a:t>
            </a:r>
            <a:r>
              <a:rPr lang="zh-CN" altLang="en-US" sz="1300" dirty="0" smtClean="0">
                <a:solidFill>
                  <a:srgbClr val="C00000"/>
                </a:solidFill>
              </a:rPr>
              <a:t>音樂</a:t>
            </a:r>
            <a:endParaRPr lang="zh-CN" altLang="en-US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>
                <a:solidFill>
                  <a:srgbClr val="000000"/>
                </a:solidFill>
              </a:rPr>
              <a:t>使用的</a:t>
            </a:r>
            <a:r>
              <a:rPr lang="en-US" altLang="zh-CN" sz="1300" dirty="0">
                <a:solidFill>
                  <a:srgbClr val="000000"/>
                </a:solidFill>
              </a:rPr>
              <a:t>block</a:t>
            </a:r>
            <a:r>
              <a:rPr lang="zh-CN" altLang="en-US" sz="1300" dirty="0">
                <a:solidFill>
                  <a:srgbClr val="000000"/>
                </a:solidFill>
              </a:rPr>
              <a:t>：</a:t>
            </a:r>
          </a:p>
          <a:p>
            <a:pPr marL="0" indent="0">
              <a:lnSpc>
                <a:spcPct val="150000"/>
              </a:lnSpc>
            </a:pPr>
            <a:r>
              <a:rPr lang="en-US" altLang="zh-CN" sz="1300" dirty="0" err="1" smtClean="0">
                <a:solidFill>
                  <a:srgbClr val="000000"/>
                </a:solidFill>
              </a:rPr>
              <a:t>CocoMod</a:t>
            </a:r>
            <a:r>
              <a:rPr lang="zh-CN" altLang="en-US" sz="1300" dirty="0" smtClean="0">
                <a:solidFill>
                  <a:srgbClr val="000000"/>
                </a:solidFill>
              </a:rPr>
              <a:t>積木中「教學板」</a:t>
            </a: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基礎積木中「時間」</a:t>
            </a:r>
            <a:endParaRPr lang="zh-CN" altLang="en-US" sz="1300" dirty="0">
              <a:solidFill>
                <a:srgbClr val="000000"/>
              </a:solidFill>
            </a:endParaRPr>
          </a:p>
        </p:txBody>
      </p:sp>
      <p:sp>
        <p:nvSpPr>
          <p:cNvPr id="648" name="Shape 64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蜂鳴器</a:t>
            </a: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：案例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46</a:t>
            </a:fld>
            <a:endParaRPr lang="zh-CN" altLang="en-US" dirty="0"/>
          </a:p>
        </p:txBody>
      </p:sp>
      <p:sp>
        <p:nvSpPr>
          <p:cNvPr id="11" name="Shape 1213"/>
          <p:cNvSpPr/>
          <p:nvPr/>
        </p:nvSpPr>
        <p:spPr>
          <a:xfrm>
            <a:off x="4549288" y="201724"/>
            <a:ext cx="1912472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2-4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t="4851"/>
          <a:stretch/>
        </p:blipFill>
        <p:spPr>
          <a:xfrm>
            <a:off x="834962" y="3457679"/>
            <a:ext cx="1780952" cy="3262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2" y="3989408"/>
            <a:ext cx="1809524" cy="3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151" y="889280"/>
            <a:ext cx="2665062" cy="406270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130895" y="63224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2-4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1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97"/>
          <p:cNvSpPr txBox="1">
            <a:spLocks/>
          </p:cNvSpPr>
          <p:nvPr/>
        </p:nvSpPr>
        <p:spPr>
          <a:xfrm>
            <a:off x="724950" y="2015428"/>
            <a:ext cx="3389850" cy="21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C00000"/>
                </a:solidFill>
              </a:rPr>
              <a:t>挑戰一下：做一個旋鈕電子琴，利用電位器控制音樂和</a:t>
            </a:r>
            <a:r>
              <a:rPr lang="en-US" altLang="zh-CN" sz="1300" dirty="0" smtClean="0">
                <a:solidFill>
                  <a:srgbClr val="C00000"/>
                </a:solidFill>
              </a:rPr>
              <a:t>LED</a:t>
            </a:r>
            <a:r>
              <a:rPr lang="zh-CN" altLang="en-US" sz="1300" dirty="0" smtClean="0">
                <a:solidFill>
                  <a:srgbClr val="C00000"/>
                </a:solidFill>
              </a:rPr>
              <a:t>燈</a:t>
            </a:r>
          </a:p>
          <a:p>
            <a:pPr marL="0" indent="0">
              <a:lnSpc>
                <a:spcPct val="150000"/>
              </a:lnSpc>
            </a:pPr>
            <a:endParaRPr lang="zh-CN" altLang="en-US" sz="1300" dirty="0">
              <a:solidFill>
                <a:srgbClr val="000000"/>
              </a:solidFill>
            </a:endParaRPr>
          </a:p>
        </p:txBody>
      </p:sp>
      <p:sp>
        <p:nvSpPr>
          <p:cNvPr id="648" name="Shape 64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400" dirty="0" smtClean="0"/>
              <a:t>教學模組：練練手</a:t>
            </a:r>
            <a:endParaRPr sz="2400" b="1" i="0" u="none" strike="noStrike" cap="none" dirty="0">
              <a:solidFill>
                <a:schemeClr val="dk2"/>
              </a:solidFill>
              <a:sym typeface="Raleway"/>
            </a:endParaRPr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47</a:t>
            </a:fld>
            <a:endParaRPr lang="zh-CN" altLang="en-US" dirty="0"/>
          </a:p>
        </p:txBody>
      </p:sp>
      <p:pic>
        <p:nvPicPr>
          <p:cNvPr id="13" name="Shape 361"/>
          <p:cNvPicPr preferRelativeResize="0"/>
          <p:nvPr/>
        </p:nvPicPr>
        <p:blipFill rotWithShape="1">
          <a:blip r:embed="rId3">
            <a:alphaModFix/>
          </a:blip>
          <a:srcRect l="13768" t="19094" r="13286" b="17166"/>
          <a:stretch/>
        </p:blipFill>
        <p:spPr>
          <a:xfrm>
            <a:off x="5347089" y="1319472"/>
            <a:ext cx="3042000" cy="27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597"/>
          <p:cNvSpPr txBox="1">
            <a:spLocks/>
          </p:cNvSpPr>
          <p:nvPr/>
        </p:nvSpPr>
        <p:spPr>
          <a:xfrm>
            <a:off x="4536165" y="4731163"/>
            <a:ext cx="3389850" cy="21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2"/>
                </a:solidFill>
              </a:rPr>
              <a:t>注：參考程式在下一頁</a:t>
            </a:r>
            <a:endParaRPr lang="zh-CN" alt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48</a:t>
            </a:fld>
            <a:endParaRPr lang="zh-CN" altLang="en-US" dirty="0"/>
          </a:p>
        </p:txBody>
      </p:sp>
      <p:sp>
        <p:nvSpPr>
          <p:cNvPr id="7" name="Shape 1213"/>
          <p:cNvSpPr/>
          <p:nvPr/>
        </p:nvSpPr>
        <p:spPr>
          <a:xfrm>
            <a:off x="820568" y="690604"/>
            <a:ext cx="1892152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 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2-5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8" y="1382231"/>
            <a:ext cx="3893672" cy="3574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977" y="361217"/>
            <a:ext cx="3778675" cy="4483174"/>
          </a:xfrm>
          <a:prstGeom prst="rect">
            <a:avLst/>
          </a:prstGeom>
        </p:spPr>
      </p:pic>
      <p:cxnSp>
        <p:nvCxnSpPr>
          <p:cNvPr id="17" name="曲线连接符 16"/>
          <p:cNvCxnSpPr>
            <a:endCxn id="5" idx="0"/>
          </p:cNvCxnSpPr>
          <p:nvPr/>
        </p:nvCxnSpPr>
        <p:spPr>
          <a:xfrm flipV="1">
            <a:off x="2491353" y="361217"/>
            <a:ext cx="4429962" cy="4388634"/>
          </a:xfrm>
          <a:prstGeom prst="curvedConnector4">
            <a:avLst>
              <a:gd name="adj1" fmla="val 48170"/>
              <a:gd name="adj2" fmla="val 1052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130895" y="50658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2-5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25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5" y="1398651"/>
            <a:ext cx="9145650" cy="2018318"/>
            <a:chOff x="0" y="1334857"/>
            <a:chExt cx="9145650" cy="2558282"/>
          </a:xfrm>
        </p:grpSpPr>
        <p:sp>
          <p:nvSpPr>
            <p:cNvPr id="5" name="矩形 4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altLang="en-US" dirty="0" smtClean="0"/>
              <a:t>正反轉接</a:t>
            </a: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r>
              <a:rPr lang="zh-CN" altLang="en-US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、平行轉接模組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1" name="Shape 591"/>
          <p:cNvSpPr txBox="1">
            <a:spLocks noGrp="1"/>
          </p:cNvSpPr>
          <p:nvPr>
            <p:ph type="subTitle" idx="4294967295"/>
          </p:nvPr>
        </p:nvSpPr>
        <p:spPr>
          <a:xfrm>
            <a:off x="729450" y="2062175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正反轉接模組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平行轉接模組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5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338"/>
          <p:cNvSpPr txBox="1">
            <a:spLocks noGrp="1"/>
          </p:cNvSpPr>
          <p:nvPr>
            <p:ph type="title"/>
          </p:nvPr>
        </p:nvSpPr>
        <p:spPr>
          <a:xfrm>
            <a:off x="741236" y="1260696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電子模組展示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Shape 357"/>
          <p:cNvSpPr txBox="1"/>
          <p:nvPr/>
        </p:nvSpPr>
        <p:spPr>
          <a:xfrm>
            <a:off x="6822055" y="2997800"/>
            <a:ext cx="12949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spc="300" dirty="0" smtClean="0">
                <a:solidFill>
                  <a:schemeClr val="bg1"/>
                </a:solidFill>
              </a:rPr>
              <a:t>Wi</a:t>
            </a:r>
            <a:r>
              <a:rPr lang="en-US" altLang="zh-CN" sz="900" spc="300" dirty="0" smtClean="0">
                <a:solidFill>
                  <a:schemeClr val="bg1"/>
                </a:solidFill>
              </a:rPr>
              <a:t>-Fi</a:t>
            </a:r>
            <a:r>
              <a:rPr lang="zh-CN" altLang="en-US" sz="900" spc="300" dirty="0" smtClean="0">
                <a:solidFill>
                  <a:schemeClr val="bg1"/>
                </a:solidFill>
              </a:rPr>
              <a:t>通模組</a:t>
            </a:r>
            <a:endParaRPr lang="en-US" sz="900" spc="300" dirty="0" smtClean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spc="300" dirty="0">
              <a:solidFill>
                <a:schemeClr val="bg1"/>
              </a:solidFill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5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1294720" y="1949573"/>
            <a:ext cx="1282180" cy="1280660"/>
            <a:chOff x="593718" y="1926856"/>
            <a:chExt cx="1282180" cy="1280660"/>
          </a:xfrm>
        </p:grpSpPr>
        <p:pic>
          <p:nvPicPr>
            <p:cNvPr id="31" name="Shape 3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3718" y="1926856"/>
              <a:ext cx="1282180" cy="1274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Shape 358"/>
            <p:cNvSpPr txBox="1"/>
            <p:nvPr/>
          </p:nvSpPr>
          <p:spPr>
            <a:xfrm>
              <a:off x="689340" y="2976684"/>
              <a:ext cx="11069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主機板模組</a:t>
              </a:r>
              <a:endParaRPr b="0" i="0" u="none" strike="noStrike" cap="none" spc="3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94729" y="3497470"/>
            <a:ext cx="1537978" cy="1278355"/>
            <a:chOff x="1810583" y="1928789"/>
            <a:chExt cx="1537978" cy="1278355"/>
          </a:xfrm>
        </p:grpSpPr>
        <p:pic>
          <p:nvPicPr>
            <p:cNvPr id="39" name="Shape 3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14399" y="1928789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Shape 359"/>
            <p:cNvSpPr txBox="1"/>
            <p:nvPr/>
          </p:nvSpPr>
          <p:spPr>
            <a:xfrm>
              <a:off x="1810583" y="2877785"/>
              <a:ext cx="15379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主機板模組</a:t>
              </a:r>
              <a:endParaRPr lang="en-US" altLang="zh-CN" sz="900" spc="300" dirty="0" smtClean="0">
                <a:solidFill>
                  <a:schemeClr val="bg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（帶電池</a:t>
              </a:r>
              <a:r>
                <a:rPr lang="en-US" altLang="zh-CN" sz="900" spc="300" dirty="0" smtClean="0">
                  <a:solidFill>
                    <a:schemeClr val="bg1"/>
                  </a:solidFill>
                </a:rPr>
                <a:t>)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303209" y="1950077"/>
            <a:ext cx="1360687" cy="1278355"/>
            <a:chOff x="4548109" y="3239719"/>
            <a:chExt cx="1360687" cy="1278355"/>
          </a:xfrm>
        </p:grpSpPr>
        <p:pic>
          <p:nvPicPr>
            <p:cNvPr id="42" name="Shape 34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548109" y="3239719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Shape 349"/>
            <p:cNvSpPr txBox="1"/>
            <p:nvPr/>
          </p:nvSpPr>
          <p:spPr>
            <a:xfrm>
              <a:off x="4640685" y="4283740"/>
              <a:ext cx="1268111" cy="234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運動感測模組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07033" y="3501294"/>
            <a:ext cx="1274531" cy="1274531"/>
            <a:chOff x="7181819" y="1926856"/>
            <a:chExt cx="1274531" cy="1274531"/>
          </a:xfrm>
        </p:grpSpPr>
        <p:pic>
          <p:nvPicPr>
            <p:cNvPr id="49" name="Shape 3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81819" y="1926856"/>
              <a:ext cx="1274531" cy="1274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Shape 353"/>
            <p:cNvSpPr txBox="1"/>
            <p:nvPr/>
          </p:nvSpPr>
          <p:spPr>
            <a:xfrm>
              <a:off x="7265631" y="2957753"/>
              <a:ext cx="11069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音訊分析模組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019218" y="3492012"/>
            <a:ext cx="1278355" cy="1282965"/>
            <a:chOff x="5864964" y="1926856"/>
            <a:chExt cx="1278355" cy="1282965"/>
          </a:xfrm>
        </p:grpSpPr>
        <p:pic>
          <p:nvPicPr>
            <p:cNvPr id="54" name="Shape 3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864964" y="1926856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354"/>
            <p:cNvSpPr txBox="1"/>
            <p:nvPr/>
          </p:nvSpPr>
          <p:spPr>
            <a:xfrm>
              <a:off x="5961777" y="2978989"/>
              <a:ext cx="11069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顏色分析模組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585147" y="1945749"/>
            <a:ext cx="1347154" cy="1279181"/>
            <a:chOff x="1914398" y="3239718"/>
            <a:chExt cx="1347154" cy="1279181"/>
          </a:xfrm>
        </p:grpSpPr>
        <p:pic>
          <p:nvPicPr>
            <p:cNvPr id="57" name="Shape 36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14398" y="3239718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Shape 362"/>
            <p:cNvSpPr txBox="1"/>
            <p:nvPr/>
          </p:nvSpPr>
          <p:spPr>
            <a:xfrm>
              <a:off x="2154647" y="4288067"/>
              <a:ext cx="11069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教學模組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019218" y="1946120"/>
            <a:ext cx="1274531" cy="1280361"/>
            <a:chOff x="4017929" y="1997483"/>
            <a:chExt cx="1274531" cy="1280361"/>
          </a:xfrm>
        </p:grpSpPr>
        <p:pic>
          <p:nvPicPr>
            <p:cNvPr id="60" name="Shape 37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017929" y="1997483"/>
              <a:ext cx="1274531" cy="1274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Shape 377"/>
            <p:cNvSpPr txBox="1"/>
            <p:nvPr/>
          </p:nvSpPr>
          <p:spPr>
            <a:xfrm>
              <a:off x="4017929" y="3045461"/>
              <a:ext cx="1271234" cy="23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觸摸感測模組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594320" y="3503491"/>
            <a:ext cx="1260008" cy="1266312"/>
            <a:chOff x="5333579" y="1998254"/>
            <a:chExt cx="1260008" cy="1266312"/>
          </a:xfrm>
        </p:grpSpPr>
        <p:pic>
          <p:nvPicPr>
            <p:cNvPr id="63" name="Shape 372"/>
            <p:cNvPicPr preferRelativeResize="0"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579" y="1998254"/>
              <a:ext cx="1260008" cy="1260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Shape 378"/>
            <p:cNvSpPr txBox="1"/>
            <p:nvPr/>
          </p:nvSpPr>
          <p:spPr>
            <a:xfrm>
              <a:off x="5389019" y="3033734"/>
              <a:ext cx="1149656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環境感測模組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083005" y="1950277"/>
            <a:ext cx="400110" cy="2819526"/>
            <a:chOff x="753576" y="2509378"/>
            <a:chExt cx="400110" cy="2819526"/>
          </a:xfrm>
        </p:grpSpPr>
        <p:sp>
          <p:nvSpPr>
            <p:cNvPr id="66" name="矩形 65"/>
            <p:cNvSpPr/>
            <p:nvPr/>
          </p:nvSpPr>
          <p:spPr>
            <a:xfrm rot="16200000">
              <a:off x="-462036" y="3769827"/>
              <a:ext cx="2819526" cy="298628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53576" y="3299605"/>
              <a:ext cx="400110" cy="15030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spc="1000" dirty="0" smtClean="0">
                  <a:solidFill>
                    <a:schemeClr val="bg1"/>
                  </a:solidFill>
                </a:rPr>
                <a:t>輸入模組</a:t>
              </a:r>
              <a:endParaRPr lang="zh-CN" altLang="en-US" b="1" spc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80597" y="1950277"/>
            <a:ext cx="400110" cy="2819526"/>
            <a:chOff x="747671" y="2509378"/>
            <a:chExt cx="400110" cy="2819526"/>
          </a:xfrm>
        </p:grpSpPr>
        <p:sp>
          <p:nvSpPr>
            <p:cNvPr id="69" name="矩形 68"/>
            <p:cNvSpPr/>
            <p:nvPr/>
          </p:nvSpPr>
          <p:spPr>
            <a:xfrm rot="16200000">
              <a:off x="-462036" y="3769827"/>
              <a:ext cx="2819526" cy="298628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47671" y="3299605"/>
              <a:ext cx="400110" cy="15030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spc="1000" dirty="0" smtClean="0">
                  <a:solidFill>
                    <a:schemeClr val="bg1"/>
                  </a:solidFill>
                </a:rPr>
                <a:t>主控模組</a:t>
              </a:r>
              <a:endParaRPr lang="zh-CN" altLang="en-US" b="1" spc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5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 smtClean="0"/>
              <a:t>關於</a:t>
            </a:r>
            <a:r>
              <a:rPr lang="zh-CN" dirty="0" smtClean="0"/>
              <a:t>正反轉接</a:t>
            </a:r>
            <a:r>
              <a:rPr lang="zh-CN" altLang="en-US" dirty="0" smtClean="0"/>
              <a:t>模組</a:t>
            </a:r>
            <a:endParaRPr lang="zh-CN" dirty="0"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724853" y="2251711"/>
            <a:ext cx="3139440" cy="2650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正反轉接模組兩邊均為接出型插口，用於將模組按照相反接入</a:t>
            </a:r>
          </a:p>
          <a:p>
            <a:pPr marL="0" indent="0">
              <a:lnSpc>
                <a:spcPct val="150000"/>
              </a:lnSpc>
            </a:pPr>
            <a:endParaRPr lang="en-US" altLang="zh-CN" sz="1350" b="1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sz="1200" b="1" dirty="0">
              <a:solidFill>
                <a:srgbClr val="000000"/>
              </a:solidFill>
            </a:endParaRPr>
          </a:p>
        </p:txBody>
      </p:sp>
      <p:pic>
        <p:nvPicPr>
          <p:cNvPr id="2" name="图片 0" descr="modFinal_0016_IMG_14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267" y="1318737"/>
            <a:ext cx="2471261" cy="2471261"/>
          </a:xfrm>
          <a:prstGeom prst="rect">
            <a:avLst/>
          </a:prstGeom>
        </p:spPr>
      </p:pic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348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400" dirty="0" smtClean="0"/>
              <a:t>正反轉接模組</a:t>
            </a:r>
            <a:r>
              <a:rPr lang="zh-CN" altLang="zh-CN" sz="2400" dirty="0" smtClean="0"/>
              <a:t>使用樣例</a:t>
            </a:r>
            <a:endParaRPr lang="zh-CN" sz="2400" dirty="0"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784162" y="2251472"/>
            <a:ext cx="3139440" cy="2650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使用正反轉接模組則可以使螢幕模組與教學模組 均以正面朝外。</a:t>
            </a:r>
            <a:endParaRPr lang="zh-CN" altLang="en-US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lang="en-US" altLang="zh-CN" sz="1350" b="1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sz="1200" b="1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16" y="110014"/>
            <a:ext cx="2112645" cy="21416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311" y="2454593"/>
            <a:ext cx="2097881" cy="2244090"/>
          </a:xfrm>
          <a:prstGeom prst="rect">
            <a:avLst/>
          </a:prstGeom>
        </p:spPr>
      </p:pic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049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 smtClean="0"/>
              <a:t>關於平行轉接模組</a:t>
            </a:r>
            <a:endParaRPr lang="zh-CN" dirty="0"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724853" y="2251711"/>
            <a:ext cx="3139440" cy="999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平行轉接模組適用於將垂直拼接的模組轉換成為水準拼接，更易於觀察使用</a:t>
            </a:r>
            <a:endParaRPr lang="zh-CN" altLang="en-US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lang="en-US" altLang="zh-CN" sz="1350" b="1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sz="1200" b="1" dirty="0">
              <a:solidFill>
                <a:srgbClr val="000000"/>
              </a:solidFill>
            </a:endParaRPr>
          </a:p>
        </p:txBody>
      </p:sp>
      <p:pic>
        <p:nvPicPr>
          <p:cNvPr id="2" name="图片 1" descr="modFin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14" y="1157288"/>
            <a:ext cx="2537460" cy="2537460"/>
          </a:xfrm>
          <a:prstGeom prst="rect">
            <a:avLst/>
          </a:prstGeom>
        </p:spPr>
      </p:pic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9739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400" dirty="0" smtClean="0"/>
              <a:t>平行轉接模組</a:t>
            </a:r>
            <a:r>
              <a:rPr lang="zh-CN" sz="2400" dirty="0" smtClean="0"/>
              <a:t>使用樣例</a:t>
            </a:r>
            <a:endParaRPr lang="zh-CN" sz="2400" dirty="0"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834962" y="2190751"/>
            <a:ext cx="3139440" cy="2650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環境感測模組與螢幕模組平行接入：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lang="en-US" altLang="zh-CN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因為環境感測模組和螢幕模組都需要正面（有元件的一面）朝外，搭配著主控模組，則需要平行轉接模組。</a:t>
            </a:r>
            <a:endParaRPr lang="zh-CN" altLang="en-US" sz="13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lang="en-US" altLang="zh-CN" sz="1350" b="1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sz="1200" b="1" dirty="0">
              <a:solidFill>
                <a:srgbClr val="000000"/>
              </a:solidFill>
            </a:endParaRPr>
          </a:p>
        </p:txBody>
      </p:sp>
      <p:pic>
        <p:nvPicPr>
          <p:cNvPr id="2" name="图片 0" descr="平行转接样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38" y="1543050"/>
            <a:ext cx="3884295" cy="2173605"/>
          </a:xfrm>
          <a:prstGeom prst="rect">
            <a:avLst/>
          </a:prstGeom>
        </p:spPr>
      </p:pic>
      <p:sp>
        <p:nvSpPr>
          <p:cNvPr id="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1882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334857"/>
            <a:ext cx="9145650" cy="2556424"/>
            <a:chOff x="0" y="1334857"/>
            <a:chExt cx="9145650" cy="2558282"/>
          </a:xfrm>
        </p:grpSpPr>
        <p:sp>
          <p:nvSpPr>
            <p:cNvPr id="5" name="矩形 4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0" name="Shape 920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LED 燈</a:t>
            </a:r>
            <a:r>
              <a:rPr lang="zh-CN" altLang="en-US" dirty="0" smtClean="0"/>
              <a:t>屏</a:t>
            </a: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1" name="Shape 921"/>
          <p:cNvSpPr txBox="1">
            <a:spLocks noGrp="1"/>
          </p:cNvSpPr>
          <p:nvPr>
            <p:ph type="subTitle" idx="4294967295"/>
          </p:nvPr>
        </p:nvSpPr>
        <p:spPr>
          <a:xfrm>
            <a:off x="729450" y="2172244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LED 燈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屏</a:t>
            </a: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模組設定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繪製基本幾何圖形</a:t>
            </a: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繪製複雜的圖案</a:t>
            </a:r>
            <a:r>
              <a:rPr lang="zh-CN" altLang="en-US" sz="1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（線性移動、呼吸燈）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挑戰：使用電位器控制</a:t>
            </a:r>
            <a:r>
              <a:rPr lang="en-US" altLang="zh-CN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LED</a:t>
            </a:r>
            <a:r>
              <a:rPr lang="zh-CN" altLang="en-US" sz="1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燈</a:t>
            </a:r>
            <a:endParaRPr lang="en-US" altLang="zh-CN" sz="1200" b="1" i="0" u="none" strike="noStrike" cap="none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endParaRPr sz="1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54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LED 燈</a:t>
            </a: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屏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7" name="Shape 927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1398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LED燈板是將多個LED燈排列一起而成的電子模組，我們可以通過點亮不同的燈，用不同的顏色，去繪製自己想要的圖案。</a:t>
            </a:r>
            <a:endParaRPr sz="130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sz="130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同時，在 CocoBlockly 中，坐標軸中心</a:t>
            </a:r>
            <a:endParaRPr sz="130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為標有「1」的燈處</a:t>
            </a:r>
            <a:endParaRPr sz="130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9" name="Shape 9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3752" y="419725"/>
            <a:ext cx="2262549" cy="293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Shape 930"/>
          <p:cNvCxnSpPr/>
          <p:nvPr/>
        </p:nvCxnSpPr>
        <p:spPr>
          <a:xfrm rot="10800000" flipH="1">
            <a:off x="5499190" y="789753"/>
            <a:ext cx="1309500" cy="10275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1" name="Shape 931"/>
          <p:cNvCxnSpPr/>
          <p:nvPr/>
        </p:nvCxnSpPr>
        <p:spPr>
          <a:xfrm>
            <a:off x="5497025" y="1811925"/>
            <a:ext cx="1311900" cy="12966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32" name="Shape 9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7897" y="4078535"/>
            <a:ext cx="1982106" cy="81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Shape 933"/>
          <p:cNvCxnSpPr/>
          <p:nvPr/>
        </p:nvCxnSpPr>
        <p:spPr>
          <a:xfrm>
            <a:off x="1454525" y="4059980"/>
            <a:ext cx="2895000" cy="4989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34" name="Shape 934"/>
          <p:cNvSpPr/>
          <p:nvPr/>
        </p:nvSpPr>
        <p:spPr>
          <a:xfrm>
            <a:off x="4376500" y="4208285"/>
            <a:ext cx="498900" cy="498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4953775" y="1566750"/>
            <a:ext cx="498900" cy="25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6859150" y="539250"/>
            <a:ext cx="300900" cy="250500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6859150" y="3066650"/>
            <a:ext cx="300900" cy="250500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" name="Shape 560"/>
          <p:cNvCxnSpPr/>
          <p:nvPr/>
        </p:nvCxnSpPr>
        <p:spPr>
          <a:xfrm>
            <a:off x="4157650" y="2425125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55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LED 燈設定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3" name="Shape 943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73529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30000"/>
              </a:lnSpc>
            </a:pPr>
            <a:r>
              <a:rPr lang="zh-CN" altLang="en-US" sz="1300" dirty="0">
                <a:solidFill>
                  <a:srgbClr val="000000"/>
                </a:solidFill>
              </a:rPr>
              <a:t>在</a:t>
            </a:r>
            <a:r>
              <a:rPr lang="zh-CN" altLang="en-US" sz="1300" dirty="0" smtClean="0">
                <a:solidFill>
                  <a:srgbClr val="000000"/>
                </a:solidFill>
              </a:rPr>
              <a:t>使用</a:t>
            </a:r>
            <a:r>
              <a:rPr lang="en-US" altLang="zh-CN" sz="1300" dirty="0" smtClean="0">
                <a:solidFill>
                  <a:srgbClr val="000000"/>
                </a:solidFill>
              </a:rPr>
              <a:t>LED</a:t>
            </a:r>
            <a:r>
              <a:rPr lang="zh-CN" altLang="en-US" sz="1300" dirty="0" smtClean="0">
                <a:solidFill>
                  <a:srgbClr val="000000"/>
                </a:solidFill>
              </a:rPr>
              <a:t>燈屏模組程式設計時，一定要記住加入「單個</a:t>
            </a:r>
            <a:r>
              <a:rPr lang="en-US" altLang="zh-CN" sz="1300" dirty="0" smtClean="0">
                <a:solidFill>
                  <a:srgbClr val="000000"/>
                </a:solidFill>
              </a:rPr>
              <a:t>LED</a:t>
            </a:r>
            <a:r>
              <a:rPr lang="zh-CN" altLang="en-US" sz="1300" dirty="0" smtClean="0">
                <a:solidFill>
                  <a:srgbClr val="000000"/>
                </a:solidFill>
              </a:rPr>
              <a:t>燈組設置」，積木如下圖所示，作為初始設置，</a:t>
            </a:r>
            <a:endParaRPr lang="zh-CN" altLang="en-US" sz="1300" dirty="0">
              <a:solidFill>
                <a:srgbClr val="000000"/>
              </a:solidFill>
            </a:endParaRPr>
          </a:p>
          <a:p>
            <a:pPr marL="0" marR="0" lvl="0" indent="1981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56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2" y="3157174"/>
            <a:ext cx="2572191" cy="1356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782" y="1386551"/>
            <a:ext cx="1622784" cy="3541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18" y="1819175"/>
            <a:ext cx="1753608" cy="269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362" y="709060"/>
            <a:ext cx="1657143" cy="3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77" y="2096125"/>
            <a:ext cx="3019048" cy="1752381"/>
          </a:xfrm>
          <a:prstGeom prst="rect">
            <a:avLst/>
          </a:prstGeom>
        </p:spPr>
      </p:pic>
      <p:sp>
        <p:nvSpPr>
          <p:cNvPr id="953" name="Shape 95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繪製基本圖形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834962" y="2200040"/>
            <a:ext cx="3300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嘗試一下：</a:t>
            </a: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選擇圖形（線，矩形，圓形）</a:t>
            </a:r>
            <a:endParaRPr lang="zh-CN" altLang="en-US"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這裡我們選擇矩形作為例子</a:t>
            </a:r>
            <a:endParaRPr sz="1300" i="0" u="none" strike="noStrike" cap="none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0" name="Shape 960"/>
          <p:cNvSpPr txBox="1"/>
          <p:nvPr/>
        </p:nvSpPr>
        <p:spPr>
          <a:xfrm>
            <a:off x="5394410" y="1466400"/>
            <a:ext cx="2559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altLang="en-US" sz="1200" b="1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將會繪製</a:t>
            </a:r>
            <a:r>
              <a:rPr lang="zh-CN" sz="1200" b="1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出</a:t>
            </a:r>
            <a:r>
              <a:rPr lang="zh-CN" altLang="en-US" sz="1200" b="1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一個</a:t>
            </a:r>
            <a:r>
              <a:rPr lang="zh-CN" sz="1200" b="1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CN" sz="12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3x3 </a:t>
            </a:r>
            <a:r>
              <a:rPr lang="zh-CN" sz="1200" b="1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的</a:t>
            </a:r>
            <a:r>
              <a:rPr lang="zh-CN" altLang="en-US" sz="1200" b="1" dirty="0" smtClean="0">
                <a:latin typeface="Lato"/>
                <a:ea typeface="Lato"/>
                <a:cs typeface="Lato"/>
                <a:sym typeface="Lato"/>
              </a:rPr>
              <a:t>實心</a:t>
            </a:r>
            <a:r>
              <a:rPr lang="zh-CN" sz="1200" b="1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矩形</a:t>
            </a:r>
            <a:endParaRPr sz="12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" name="Shape 560"/>
          <p:cNvCxnSpPr/>
          <p:nvPr/>
        </p:nvCxnSpPr>
        <p:spPr>
          <a:xfrm>
            <a:off x="4175587" y="2973765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" name="Shape 1213"/>
          <p:cNvSpPr/>
          <p:nvPr/>
        </p:nvSpPr>
        <p:spPr>
          <a:xfrm>
            <a:off x="4575368" y="269101"/>
            <a:ext cx="1794952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4-1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04986" y="2515834"/>
            <a:ext cx="530356" cy="2781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曲线连接符 14"/>
          <p:cNvCxnSpPr/>
          <p:nvPr/>
        </p:nvCxnSpPr>
        <p:spPr>
          <a:xfrm flipV="1">
            <a:off x="6088953" y="2200040"/>
            <a:ext cx="982410" cy="315794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597"/>
          <p:cNvSpPr txBox="1">
            <a:spLocks/>
          </p:cNvSpPr>
          <p:nvPr/>
        </p:nvSpPr>
        <p:spPr>
          <a:xfrm>
            <a:off x="7071363" y="1867072"/>
            <a:ext cx="1527835" cy="45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點擊</a:t>
            </a:r>
            <a:endParaRPr lang="en-US" altLang="zh-CN" sz="1100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可選擇實心或者空心</a:t>
            </a:r>
            <a:endParaRPr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57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繪製複雜圖案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780626" y="2182093"/>
            <a:ext cx="2937934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嘗試一下：</a:t>
            </a: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繪製動畫，讓一條線在 </a:t>
            </a:r>
            <a:r>
              <a:rPr lang="en-US" alt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LED 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燈板上線性輪迴顯示</a:t>
            </a:r>
            <a:endParaRPr sz="1300" i="0" u="none" strike="noStrike" cap="none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59" y="581546"/>
            <a:ext cx="2685714" cy="4561905"/>
          </a:xfrm>
          <a:prstGeom prst="rect">
            <a:avLst/>
          </a:prstGeom>
        </p:spPr>
      </p:pic>
      <p:sp>
        <p:nvSpPr>
          <p:cNvPr id="5" name="Shape 1213"/>
          <p:cNvSpPr/>
          <p:nvPr/>
        </p:nvSpPr>
        <p:spPr>
          <a:xfrm>
            <a:off x="4562334" y="269101"/>
            <a:ext cx="1848625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4-2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10959" y="1531072"/>
            <a:ext cx="2642200" cy="4874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8" idx="1"/>
          </p:cNvCxnSpPr>
          <p:nvPr/>
        </p:nvCxnSpPr>
        <p:spPr>
          <a:xfrm rot="10800000" flipV="1">
            <a:off x="5702287" y="1774787"/>
            <a:ext cx="708672" cy="211176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597"/>
          <p:cNvSpPr txBox="1">
            <a:spLocks/>
          </p:cNvSpPr>
          <p:nvPr/>
        </p:nvSpPr>
        <p:spPr>
          <a:xfrm>
            <a:off x="4236615" y="3458157"/>
            <a:ext cx="1527835" cy="45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CN" sz="1100" dirty="0" smtClean="0">
              <a:solidFill>
                <a:srgbClr val="C00000"/>
              </a:solidFill>
            </a:endParaRPr>
          </a:p>
        </p:txBody>
      </p:sp>
      <p:sp>
        <p:nvSpPr>
          <p:cNvPr id="18" name="Shape 597"/>
          <p:cNvSpPr txBox="1">
            <a:spLocks/>
          </p:cNvSpPr>
          <p:nvPr/>
        </p:nvSpPr>
        <p:spPr>
          <a:xfrm>
            <a:off x="4588082" y="1767923"/>
            <a:ext cx="1527835" cy="45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屬「循環」積木</a:t>
            </a:r>
            <a:endParaRPr lang="en-US" altLang="zh-CN" sz="1100" dirty="0" smtClean="0">
              <a:solidFill>
                <a:srgbClr val="C00000"/>
              </a:solidFill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58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059248" y="130601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4-2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繪製複雜圖案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6" name="Shape 996"/>
          <p:cNvSpPr/>
          <p:nvPr/>
        </p:nvSpPr>
        <p:spPr>
          <a:xfrm>
            <a:off x="780625" y="2182100"/>
            <a:ext cx="3639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5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繪製動畫：</a:t>
            </a:r>
            <a:endParaRPr lang="zh-CN" altLang="en-US"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5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做出呼吸燈效果（整個 </a:t>
            </a:r>
            <a:r>
              <a:rPr lang="en-US" alt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LED 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亮起來）</a:t>
            </a:r>
          </a:p>
          <a:p>
            <a:pPr lvl="0">
              <a:lnSpc>
                <a:spcPct val="15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可以調節的參數：顏色、亮度和</a:t>
            </a:r>
          </a:p>
          <a:p>
            <a:pPr lvl="0">
              <a:lnSpc>
                <a:spcPct val="15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照亮的範圍（方、點或者圓）</a:t>
            </a:r>
            <a:endParaRPr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59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16" y="0"/>
            <a:ext cx="4853385" cy="5143500"/>
          </a:xfrm>
          <a:prstGeom prst="rect">
            <a:avLst/>
          </a:prstGeom>
        </p:spPr>
      </p:pic>
      <p:sp>
        <p:nvSpPr>
          <p:cNvPr id="7" name="Shape 1213"/>
          <p:cNvSpPr/>
          <p:nvPr/>
        </p:nvSpPr>
        <p:spPr>
          <a:xfrm>
            <a:off x="2441991" y="157341"/>
            <a:ext cx="1848625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4-3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灯片编号占位符 2"/>
          <p:cNvSpPr txBox="1">
            <a:spLocks/>
          </p:cNvSpPr>
          <p:nvPr/>
        </p:nvSpPr>
        <p:spPr>
          <a:xfrm>
            <a:off x="8595300" y="48081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altLang="zh-CN" dirty="0" smtClean="0"/>
              <a:t>59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118246" y="77793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4-3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614136" y="3492010"/>
            <a:ext cx="1360708" cy="1278355"/>
            <a:chOff x="3231254" y="3239719"/>
            <a:chExt cx="1360708" cy="1278355"/>
          </a:xfrm>
        </p:grpSpPr>
        <p:pic>
          <p:nvPicPr>
            <p:cNvPr id="346" name="Shape 3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1254" y="3239719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Shape 350"/>
            <p:cNvSpPr txBox="1"/>
            <p:nvPr/>
          </p:nvSpPr>
          <p:spPr>
            <a:xfrm>
              <a:off x="3485057" y="4286680"/>
              <a:ext cx="11069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音樂模組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12272" y="3499105"/>
            <a:ext cx="1278355" cy="1278355"/>
            <a:chOff x="3231254" y="1926856"/>
            <a:chExt cx="1278355" cy="1278355"/>
          </a:xfrm>
        </p:grpSpPr>
        <p:pic>
          <p:nvPicPr>
            <p:cNvPr id="340" name="Shape 3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31254" y="1926856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Shape 351"/>
            <p:cNvSpPr txBox="1"/>
            <p:nvPr/>
          </p:nvSpPr>
          <p:spPr>
            <a:xfrm>
              <a:off x="3310908" y="2949352"/>
              <a:ext cx="11851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900" spc="300" dirty="0" smtClean="0">
                  <a:solidFill>
                    <a:schemeClr val="bg1"/>
                  </a:solidFill>
                </a:rPr>
                <a:t>LED</a:t>
              </a:r>
              <a:r>
                <a:rPr lang="zh-CN" altLang="en-US" sz="900" spc="300" dirty="0" smtClean="0">
                  <a:solidFill>
                    <a:schemeClr val="bg1"/>
                  </a:solidFill>
                </a:rPr>
                <a:t>燈屏模組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56862" y="3492011"/>
            <a:ext cx="1391613" cy="1278355"/>
            <a:chOff x="4548109" y="1926856"/>
            <a:chExt cx="1391613" cy="1278355"/>
          </a:xfrm>
        </p:grpSpPr>
        <p:pic>
          <p:nvPicPr>
            <p:cNvPr id="341" name="Shape 3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48109" y="1926856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Shape 352"/>
            <p:cNvSpPr txBox="1"/>
            <p:nvPr/>
          </p:nvSpPr>
          <p:spPr>
            <a:xfrm>
              <a:off x="4585033" y="2953665"/>
              <a:ext cx="135468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spc="300" dirty="0" smtClean="0">
                  <a:solidFill>
                    <a:schemeClr val="bg1"/>
                  </a:solidFill>
                </a:rPr>
                <a:t>OLED</a:t>
              </a:r>
              <a:r>
                <a:rPr lang="zh-CN" altLang="en-US" sz="900" spc="300" dirty="0" smtClean="0">
                  <a:solidFill>
                    <a:schemeClr val="bg1"/>
                  </a:solidFill>
                </a:rPr>
                <a:t>螢幕模組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Shape 338"/>
          <p:cNvSpPr txBox="1">
            <a:spLocks noGrp="1"/>
          </p:cNvSpPr>
          <p:nvPr>
            <p:ph type="title"/>
          </p:nvPr>
        </p:nvSpPr>
        <p:spPr>
          <a:xfrm>
            <a:off x="741236" y="1260696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電子模組展示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80597" y="1950277"/>
            <a:ext cx="400110" cy="2819526"/>
            <a:chOff x="747671" y="2509378"/>
            <a:chExt cx="400110" cy="2819526"/>
          </a:xfrm>
        </p:grpSpPr>
        <p:sp>
          <p:nvSpPr>
            <p:cNvPr id="25" name="矩形 24"/>
            <p:cNvSpPr/>
            <p:nvPr/>
          </p:nvSpPr>
          <p:spPr>
            <a:xfrm rot="16200000">
              <a:off x="-462036" y="3769827"/>
              <a:ext cx="2819526" cy="298628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47671" y="3299605"/>
              <a:ext cx="400110" cy="15030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spc="1000" dirty="0" smtClean="0">
                  <a:solidFill>
                    <a:schemeClr val="bg1"/>
                  </a:solidFill>
                </a:rPr>
                <a:t>輸出模組</a:t>
              </a:r>
              <a:endParaRPr lang="zh-CN" altLang="en-US" b="1" spc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0072" y="1950277"/>
            <a:ext cx="1278355" cy="1278355"/>
            <a:chOff x="597543" y="3239719"/>
            <a:chExt cx="1278355" cy="1278355"/>
          </a:xfrm>
        </p:grpSpPr>
        <p:pic>
          <p:nvPicPr>
            <p:cNvPr id="344" name="Shape 3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7543" y="3239719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Shape 355"/>
            <p:cNvSpPr txBox="1"/>
            <p:nvPr/>
          </p:nvSpPr>
          <p:spPr>
            <a:xfrm>
              <a:off x="689014" y="4273110"/>
              <a:ext cx="11069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電機驅動模組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899715" y="1950277"/>
            <a:ext cx="1435860" cy="1278356"/>
            <a:chOff x="3950061" y="3320837"/>
            <a:chExt cx="1435860" cy="1278356"/>
          </a:xfrm>
        </p:grpSpPr>
        <p:pic>
          <p:nvPicPr>
            <p:cNvPr id="46" name="Shape 37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008782" y="3320837"/>
              <a:ext cx="1278356" cy="1278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Shape 388"/>
            <p:cNvSpPr txBox="1"/>
            <p:nvPr/>
          </p:nvSpPr>
          <p:spPr>
            <a:xfrm>
              <a:off x="3950061" y="4354228"/>
              <a:ext cx="143586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舵機轉接模組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Shape 357"/>
          <p:cNvSpPr txBox="1"/>
          <p:nvPr/>
        </p:nvSpPr>
        <p:spPr>
          <a:xfrm>
            <a:off x="6822055" y="2997800"/>
            <a:ext cx="12949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spc="300" dirty="0" smtClean="0">
                <a:solidFill>
                  <a:schemeClr val="bg1"/>
                </a:solidFill>
              </a:rPr>
              <a:t>Wi</a:t>
            </a:r>
            <a:r>
              <a:rPr lang="en-US" altLang="zh-CN" sz="900" spc="300" dirty="0" smtClean="0">
                <a:solidFill>
                  <a:schemeClr val="bg1"/>
                </a:solidFill>
              </a:rPr>
              <a:t>-Fi</a:t>
            </a:r>
            <a:r>
              <a:rPr lang="zh-CN" altLang="en-US" sz="900" spc="300" dirty="0" smtClean="0">
                <a:solidFill>
                  <a:schemeClr val="bg1"/>
                </a:solidFill>
              </a:rPr>
              <a:t>通模組</a:t>
            </a:r>
            <a:endParaRPr lang="en-US" sz="900" spc="300" dirty="0" smtClean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spc="300" dirty="0">
              <a:solidFill>
                <a:schemeClr val="bg1"/>
              </a:solidFill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308723" y="1956298"/>
            <a:ext cx="1260008" cy="1266312"/>
            <a:chOff x="5333579" y="1998254"/>
            <a:chExt cx="1260008" cy="1266312"/>
          </a:xfrm>
        </p:grpSpPr>
        <p:pic>
          <p:nvPicPr>
            <p:cNvPr id="35" name="Shape 372"/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579" y="1998254"/>
              <a:ext cx="1260008" cy="1260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Shape 378"/>
            <p:cNvSpPr txBox="1"/>
            <p:nvPr/>
          </p:nvSpPr>
          <p:spPr>
            <a:xfrm>
              <a:off x="5389019" y="3033734"/>
              <a:ext cx="1149656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環境傳感模組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81707" y="1946711"/>
            <a:ext cx="1347154" cy="1279181"/>
            <a:chOff x="1914398" y="3239718"/>
            <a:chExt cx="1347154" cy="1279181"/>
          </a:xfrm>
        </p:grpSpPr>
        <p:pic>
          <p:nvPicPr>
            <p:cNvPr id="38" name="Shape 36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14398" y="3239718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Shape 362"/>
            <p:cNvSpPr txBox="1"/>
            <p:nvPr/>
          </p:nvSpPr>
          <p:spPr>
            <a:xfrm>
              <a:off x="2154647" y="4288067"/>
              <a:ext cx="11069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教學模組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9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828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US" alt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LED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燈屏模組：練練手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780626" y="2105892"/>
            <a:ext cx="3300900" cy="70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挑戰一下：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使用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電位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器控制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一條線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在 </a:t>
            </a:r>
            <a:r>
              <a:rPr lang="zh-CN" sz="1300" dirty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LED 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燈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板上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顯示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的</a:t>
            </a:r>
            <a:r>
              <a:rPr lang="zh-CN" sz="1300" dirty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位置</a:t>
            </a:r>
            <a:endParaRPr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60</a:t>
            </a:fld>
            <a:endParaRPr lang="zh-CN" altLang="en-US" dirty="0"/>
          </a:p>
        </p:txBody>
      </p:sp>
      <p:sp>
        <p:nvSpPr>
          <p:cNvPr id="1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" name="Shape 9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592" y="709060"/>
            <a:ext cx="2262549" cy="29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828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US" alt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LED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燈屏模組：練練手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780626" y="2105892"/>
            <a:ext cx="3300900" cy="70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挑戰一下：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使用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電位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器控制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一條線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在 </a:t>
            </a:r>
            <a:r>
              <a:rPr lang="zh-CN" sz="1300" dirty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LED 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燈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板上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顯示</a:t>
            </a:r>
            <a:r>
              <a:rPr 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的</a:t>
            </a:r>
            <a:r>
              <a:rPr lang="zh-CN" sz="1300" dirty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位置</a:t>
            </a:r>
            <a:endParaRPr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61</a:t>
            </a:fld>
            <a:endParaRPr lang="zh-CN" altLang="en-US" dirty="0"/>
          </a:p>
        </p:txBody>
      </p:sp>
      <p:sp>
        <p:nvSpPr>
          <p:cNvPr id="15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Shape 1213"/>
          <p:cNvSpPr/>
          <p:nvPr/>
        </p:nvSpPr>
        <p:spPr>
          <a:xfrm>
            <a:off x="4562334" y="269101"/>
            <a:ext cx="1675905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4-4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35" y="1150583"/>
            <a:ext cx="4522668" cy="34060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30895" y="82976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4-4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3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6"/>
            <a:ext cx="9145650" cy="3105063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2" name="Shape 1002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音樂模組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3" name="Shape 1003"/>
          <p:cNvSpPr txBox="1">
            <a:spLocks noGrp="1"/>
          </p:cNvSpPr>
          <p:nvPr>
            <p:ph type="subTitle" idx="4294967295"/>
          </p:nvPr>
        </p:nvSpPr>
        <p:spPr>
          <a:xfrm>
            <a:off x="729450" y="2172244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關於音樂模組</a:t>
            </a:r>
            <a:endParaRPr dirty="0"/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音樂模組設定</a:t>
            </a:r>
            <a:endParaRPr dirty="0"/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關於音階和節拍</a:t>
            </a:r>
            <a:endParaRPr dirty="0"/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播放樂符</a:t>
            </a:r>
            <a:endParaRPr lang="en-US" altLang="zh-CN" sz="1200" b="1" i="0" u="none" strike="noStrike" cap="none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控制節拍</a:t>
            </a:r>
            <a:endParaRPr lang="en-US" altLang="zh-CN" sz="1200" b="1" dirty="0" smtClean="0">
              <a:solidFill>
                <a:schemeClr val="lt1"/>
              </a:solidFill>
              <a:latin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挑戰：播放</a:t>
            </a:r>
            <a:r>
              <a:rPr lang="en-US" altLang="zh-CN" sz="1200" b="1" dirty="0" smtClean="0">
                <a:solidFill>
                  <a:schemeClr val="lt1"/>
                </a:solidFill>
                <a:latin typeface="Raleway"/>
                <a:sym typeface="Raleway"/>
              </a:rPr>
              <a:t>《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小星星</a:t>
            </a:r>
            <a:r>
              <a:rPr lang="en-US" altLang="zh-CN" sz="1200" b="1" dirty="0" smtClean="0">
                <a:solidFill>
                  <a:schemeClr val="lt1"/>
                </a:solidFill>
                <a:latin typeface="Raleway"/>
                <a:sym typeface="Raleway"/>
              </a:rPr>
              <a:t>》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節選旋律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關於音樂模組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9" name="Shape 10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216" y="2115156"/>
            <a:ext cx="2337412" cy="6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0638" y="2115156"/>
            <a:ext cx="646062" cy="6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730000" y="2887579"/>
            <a:ext cx="3300900" cy="1318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音樂模組為播放樂器聲音和音樂文檔所用，音樂模組可以發出超過 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100 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種樂器的聲音，模組也有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個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SD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卡擴展插口，支援播放 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-US" altLang="zh-CN" sz="1300" dirty="0" err="1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ogg</a:t>
            </a:r>
            <a:r>
              <a:rPr lang="en-US" altLang="zh-CN" sz="13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CN" altLang="en-US" sz="13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或者 </a:t>
            </a:r>
            <a:r>
              <a:rPr lang="en-US" altLang="zh-CN" sz="13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.mp3 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的音樂檔</a:t>
            </a:r>
            <a:endParaRPr sz="13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1012" name="Shape 1012"/>
          <p:cNvPicPr preferRelativeResize="0"/>
          <p:nvPr/>
        </p:nvPicPr>
        <p:blipFill rotWithShape="1">
          <a:blip r:embed="rId5">
            <a:alphaModFix/>
          </a:blip>
          <a:srcRect l="13467" t="12491" r="13459" b="12484"/>
          <a:stretch/>
        </p:blipFill>
        <p:spPr>
          <a:xfrm>
            <a:off x="5736347" y="1318650"/>
            <a:ext cx="2291123" cy="2352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63</a:t>
            </a:fld>
            <a:endParaRPr lang="zh-CN" altLang="en-US" dirty="0"/>
          </a:p>
        </p:txBody>
      </p:sp>
      <p:sp>
        <p:nvSpPr>
          <p:cNvPr id="8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關於音樂模組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0" name="Shape 1020"/>
          <p:cNvSpPr txBox="1"/>
          <p:nvPr/>
        </p:nvSpPr>
        <p:spPr>
          <a:xfrm>
            <a:off x="730000" y="2887579"/>
            <a:ext cx="312064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目前版本的 </a:t>
            </a:r>
            <a:r>
              <a:rPr lang="en-US" altLang="zh-CN" sz="1300" dirty="0" err="1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CocoBlockly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中，我們已經支持使用者通過音樂模組，演奏出不同樂器的聲音，右圖為 </a:t>
            </a:r>
            <a:r>
              <a:rPr lang="en-US" altLang="zh-CN" sz="1300" dirty="0" err="1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CocoBlockly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中對應的音樂模組積木，包括：</a:t>
            </a:r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設定音量、設定樂器、演奏樂符、音樂節拍設定</a:t>
            </a:r>
            <a:endParaRPr sz="13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64</a:t>
            </a:fld>
            <a:endParaRPr lang="zh-CN" altLang="en-US" dirty="0"/>
          </a:p>
        </p:txBody>
      </p:sp>
      <p:sp>
        <p:nvSpPr>
          <p:cNvPr id="8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Shape 10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216" y="2115156"/>
            <a:ext cx="2337412" cy="6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0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0638" y="2115156"/>
            <a:ext cx="646062" cy="6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426" y="428283"/>
            <a:ext cx="2809524" cy="41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使用前的準備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730000" y="2136808"/>
            <a:ext cx="3225983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b="1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在使用音樂模組前，請準備好以下材料：</a:t>
            </a:r>
          </a:p>
          <a:p>
            <a:pPr lvl="0">
              <a:lnSpc>
                <a:spcPct val="150000"/>
              </a:lnSpc>
            </a:pP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1 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個音箱、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1 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條音訊線，使用音訊線將音箱和音樂模組連接在一起，將「音樂模組」插在「主機板模組」上，確保音箱的模式為「線輸入」模式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Shape 1028"/>
          <p:cNvPicPr preferRelativeResize="0"/>
          <p:nvPr/>
        </p:nvPicPr>
        <p:blipFill rotWithShape="1">
          <a:blip r:embed="rId3">
            <a:alphaModFix/>
          </a:blip>
          <a:srcRect l="15796" t="36053" r="59566" b="38653"/>
          <a:stretch/>
        </p:blipFill>
        <p:spPr>
          <a:xfrm>
            <a:off x="5379715" y="1182668"/>
            <a:ext cx="1098088" cy="112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5178" y="1182668"/>
            <a:ext cx="1920439" cy="113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9341" y="2377441"/>
            <a:ext cx="1925860" cy="15485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1" name="Shape 1031"/>
          <p:cNvCxnSpPr/>
          <p:nvPr/>
        </p:nvCxnSpPr>
        <p:spPr>
          <a:xfrm rot="10800000">
            <a:off x="5498359" y="2165045"/>
            <a:ext cx="430400" cy="12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2" name="Shape 1032"/>
          <p:cNvCxnSpPr/>
          <p:nvPr/>
        </p:nvCxnSpPr>
        <p:spPr>
          <a:xfrm rot="10800000" flipH="1">
            <a:off x="7085353" y="2165044"/>
            <a:ext cx="313786" cy="7473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65</a:t>
            </a:fld>
            <a:endParaRPr lang="zh-CN" altLang="en-US" dirty="0"/>
          </a:p>
        </p:txBody>
      </p:sp>
      <p:sp>
        <p:nvSpPr>
          <p:cNvPr id="10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音樂模組設定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8" name="Shape 1038"/>
          <p:cNvSpPr txBox="1"/>
          <p:nvPr/>
        </p:nvSpPr>
        <p:spPr>
          <a:xfrm>
            <a:off x="730000" y="2136808"/>
            <a:ext cx="3493121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在使用音樂模組程式設計時，一定要記住加入「音樂模組設定積木」，積木如右圖所示，作為初始設置</a:t>
            </a:r>
          </a:p>
          <a:p>
            <a:pPr lvl="0">
              <a:lnSpc>
                <a:spcPct val="150000"/>
              </a:lnSpc>
            </a:pPr>
            <a:endParaRPr lang="zh-CN" altLang="en-US" sz="13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如果之後想對音色和音量進行改變，只需要再拖動「設定音量」和「設定樂器」調整至想要的選擇即可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66</a:t>
            </a:fld>
            <a:endParaRPr lang="zh-CN" altLang="en-US" dirty="0"/>
          </a:p>
        </p:txBody>
      </p:sp>
      <p:sp>
        <p:nvSpPr>
          <p:cNvPr id="8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71" y="1150583"/>
            <a:ext cx="2040442" cy="24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54" y="1150583"/>
            <a:ext cx="3019048" cy="1933333"/>
          </a:xfrm>
          <a:prstGeom prst="rect">
            <a:avLst/>
          </a:prstGeom>
        </p:spPr>
      </p:pic>
      <p:sp>
        <p:nvSpPr>
          <p:cNvPr id="1046" name="Shape 10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關於音階和節拍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730000" y="3146711"/>
            <a:ext cx="34931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Raleway"/>
              </a:rPr>
              <a:t>音樂模組的使用中，有一個非常重要的概念，那便是 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Raleway"/>
              </a:rPr>
              <a:t>MIDI</a:t>
            </a:r>
            <a:endParaRPr sz="13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1049" name="Shape 10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134" y="2211960"/>
            <a:ext cx="3234766" cy="8410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 txBox="1"/>
          <p:nvPr/>
        </p:nvSpPr>
        <p:spPr>
          <a:xfrm>
            <a:off x="5635882" y="3213300"/>
            <a:ext cx="1545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MIDI </a:t>
            </a:r>
            <a:r>
              <a:rPr lang="zh-CN" altLang="en-US" sz="1100" dirty="0" smtClean="0">
                <a:latin typeface="Lato"/>
                <a:ea typeface="Lato"/>
                <a:cs typeface="Lato"/>
                <a:sym typeface="Lato"/>
              </a:rPr>
              <a:t>音階標號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2" name="Shape 1052"/>
          <p:cNvSpPr txBox="1"/>
          <p:nvPr/>
        </p:nvSpPr>
        <p:spPr>
          <a:xfrm>
            <a:off x="7084195" y="3213300"/>
            <a:ext cx="90908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節拍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53" name="Shape 1053"/>
          <p:cNvCxnSpPr/>
          <p:nvPr/>
        </p:nvCxnSpPr>
        <p:spPr>
          <a:xfrm rot="10800000" flipH="1">
            <a:off x="6230399" y="2919206"/>
            <a:ext cx="356566" cy="3848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4" name="Shape 1054"/>
          <p:cNvSpPr/>
          <p:nvPr/>
        </p:nvSpPr>
        <p:spPr>
          <a:xfrm>
            <a:off x="6428459" y="2466062"/>
            <a:ext cx="752946" cy="43168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endParaRPr sz="2665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5" name="Shape 1055"/>
          <p:cNvCxnSpPr/>
          <p:nvPr/>
        </p:nvCxnSpPr>
        <p:spPr>
          <a:xfrm rot="10800000" flipH="1">
            <a:off x="7313367" y="2917865"/>
            <a:ext cx="356566" cy="3848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6" name="Shape 1056"/>
          <p:cNvSpPr/>
          <p:nvPr/>
        </p:nvSpPr>
        <p:spPr>
          <a:xfrm>
            <a:off x="7442477" y="2466061"/>
            <a:ext cx="979628" cy="43168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endParaRPr sz="2665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67</a:t>
            </a:fld>
            <a:endParaRPr lang="zh-CN" altLang="en-US" dirty="0"/>
          </a:p>
        </p:txBody>
      </p:sp>
      <p:sp>
        <p:nvSpPr>
          <p:cNvPr id="14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20" y="657983"/>
            <a:ext cx="3019048" cy="1933333"/>
          </a:xfrm>
          <a:prstGeom prst="rect">
            <a:avLst/>
          </a:prstGeom>
        </p:spPr>
      </p:pic>
      <p:sp>
        <p:nvSpPr>
          <p:cNvPr id="1061" name="Shape 106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 smtClean="0"/>
              <a:t>關於音階和節拍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742104" y="2037757"/>
            <a:ext cx="3396760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300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MIDI 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的全稱為「音樂數位介口」，其原理是將各個樂器的音色加以編號，但這些音色並不儲存於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MIDI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的檔案中，相對的，為了減少檔案大小，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MIDI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檔案裡面只記錄了音樂的代號及一些高低音的設定，這些檔案就存置於音樂模組中。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Shape 1065"/>
          <p:cNvSpPr/>
          <p:nvPr/>
        </p:nvSpPr>
        <p:spPr>
          <a:xfrm>
            <a:off x="6025329" y="1979020"/>
            <a:ext cx="649791" cy="43168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endParaRPr sz="2665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6" name="Shape 1066"/>
          <p:cNvSpPr txBox="1"/>
          <p:nvPr/>
        </p:nvSpPr>
        <p:spPr>
          <a:xfrm>
            <a:off x="6783398" y="1417450"/>
            <a:ext cx="1545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MIDI </a:t>
            </a:r>
            <a:r>
              <a:rPr lang="zh-CN" altLang="en-US" sz="1100" dirty="0" smtClean="0">
                <a:latin typeface="Lato"/>
                <a:ea typeface="Lato"/>
                <a:cs typeface="Lato"/>
                <a:sym typeface="Lato"/>
              </a:rPr>
              <a:t>音階標號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67" name="Shape 1067"/>
          <p:cNvCxnSpPr/>
          <p:nvPr/>
        </p:nvCxnSpPr>
        <p:spPr>
          <a:xfrm rot="10800000" flipH="1">
            <a:off x="6732330" y="1726997"/>
            <a:ext cx="198129" cy="2255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68" name="Shape 1068"/>
          <p:cNvPicPr preferRelativeResize="0"/>
          <p:nvPr/>
        </p:nvPicPr>
        <p:blipFill rotWithShape="1">
          <a:blip r:embed="rId4">
            <a:alphaModFix/>
          </a:blip>
          <a:srcRect l="26844" r="24621"/>
          <a:stretch/>
        </p:blipFill>
        <p:spPr>
          <a:xfrm>
            <a:off x="5219771" y="2410708"/>
            <a:ext cx="3117008" cy="22479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68</a:t>
            </a:fld>
            <a:endParaRPr lang="zh-CN" altLang="en-US" dirty="0"/>
          </a:p>
        </p:txBody>
      </p:sp>
      <p:sp>
        <p:nvSpPr>
          <p:cNvPr id="11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54" y="1535220"/>
            <a:ext cx="3019048" cy="1933333"/>
          </a:xfrm>
          <a:prstGeom prst="rect">
            <a:avLst/>
          </a:prstGeom>
        </p:spPr>
      </p:pic>
      <p:sp>
        <p:nvSpPr>
          <p:cNvPr id="1073" name="Shape 107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關於音階和節拍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4" name="Shape 1074"/>
          <p:cNvSpPr txBox="1"/>
          <p:nvPr/>
        </p:nvSpPr>
        <p:spPr>
          <a:xfrm>
            <a:off x="677374" y="3167104"/>
            <a:ext cx="3406151" cy="16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在音樂中，節拍（</a:t>
            </a:r>
            <a:r>
              <a:rPr lang="en-US" altLang="zh-CN" sz="1300" dirty="0" err="1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metre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，美國英語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meter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；實際應用俗稱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time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）指小節或拍子等有規律反覆出現的模式和權重分佈。 節拍與節奏不同，其開端不一定會發聲，但會被聽眾內心期待到。</a:t>
            </a:r>
            <a:endParaRPr sz="13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Shape 10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433" y="2042151"/>
            <a:ext cx="2861041" cy="1114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Shape 1078"/>
          <p:cNvSpPr/>
          <p:nvPr/>
        </p:nvSpPr>
        <p:spPr>
          <a:xfrm>
            <a:off x="7421078" y="2860543"/>
            <a:ext cx="991401" cy="43168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endParaRPr sz="2665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79" name="Shape 1079"/>
          <p:cNvCxnSpPr/>
          <p:nvPr/>
        </p:nvCxnSpPr>
        <p:spPr>
          <a:xfrm rot="10800000" flipH="1">
            <a:off x="7817713" y="2610851"/>
            <a:ext cx="198129" cy="2255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80" name="Shape 1080"/>
          <p:cNvSpPr txBox="1"/>
          <p:nvPr/>
        </p:nvSpPr>
        <p:spPr>
          <a:xfrm>
            <a:off x="7763502" y="2269822"/>
            <a:ext cx="1545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 smtClean="0">
                <a:latin typeface="Lato"/>
                <a:sym typeface="Lato"/>
              </a:rPr>
              <a:t>節拍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69</a:t>
            </a:fld>
            <a:endParaRPr lang="zh-CN" altLang="en-US" dirty="0"/>
          </a:p>
        </p:txBody>
      </p:sp>
      <p:sp>
        <p:nvSpPr>
          <p:cNvPr id="11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633609" y="3482542"/>
            <a:ext cx="1253528" cy="1272077"/>
            <a:chOff x="5340059" y="3320836"/>
            <a:chExt cx="1253528" cy="1272077"/>
          </a:xfrm>
        </p:grpSpPr>
        <p:pic>
          <p:nvPicPr>
            <p:cNvPr id="376" name="Shape 3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40059" y="3320836"/>
              <a:ext cx="1253528" cy="1272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Shape 379"/>
            <p:cNvSpPr txBox="1"/>
            <p:nvPr/>
          </p:nvSpPr>
          <p:spPr>
            <a:xfrm>
              <a:off x="5401531" y="4361017"/>
              <a:ext cx="1158881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spc="300" dirty="0" smtClean="0">
                  <a:solidFill>
                    <a:srgbClr val="FBFBFB"/>
                  </a:solidFill>
                </a:rPr>
                <a:t>平行</a:t>
              </a:r>
              <a:r>
                <a:rPr lang="zh-CN" altLang="en-US" sz="900" spc="300" dirty="0" smtClean="0">
                  <a:solidFill>
                    <a:srgbClr val="FBFBFB"/>
                  </a:solidFill>
                </a:rPr>
                <a:t>轉接模組</a:t>
              </a:r>
              <a:endParaRPr sz="900" spc="300" dirty="0">
                <a:solidFill>
                  <a:srgbClr val="FBFBFB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68435" y="1923709"/>
            <a:ext cx="1274531" cy="1262701"/>
            <a:chOff x="2688425" y="2004735"/>
            <a:chExt cx="1274531" cy="1262701"/>
          </a:xfrm>
        </p:grpSpPr>
        <p:pic>
          <p:nvPicPr>
            <p:cNvPr id="369" name="Shape 36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8425" y="2004735"/>
              <a:ext cx="1274531" cy="1262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Shape 380"/>
            <p:cNvSpPr txBox="1"/>
            <p:nvPr/>
          </p:nvSpPr>
          <p:spPr>
            <a:xfrm>
              <a:off x="2870540" y="3032875"/>
              <a:ext cx="105212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zh-CN" altLang="en-US" sz="900" spc="300" dirty="0" smtClean="0">
                  <a:solidFill>
                    <a:srgbClr val="FBFBFB"/>
                  </a:solidFill>
                </a:rPr>
                <a:t>轉接模組</a:t>
              </a:r>
              <a:r>
                <a:rPr lang="zh-CN" sz="900" spc="300" dirty="0" smtClean="0">
                  <a:solidFill>
                    <a:srgbClr val="FBFBFB"/>
                  </a:solidFill>
                </a:rPr>
                <a:t>A</a:t>
              </a:r>
              <a:r>
                <a:rPr lang="zh-CN" sz="900" spc="300" dirty="0">
                  <a:solidFill>
                    <a:srgbClr val="FBFBFB"/>
                  </a:solidFill>
                </a:rPr>
                <a:t>2</a:t>
              </a:r>
              <a:endParaRPr sz="900" spc="300" dirty="0">
                <a:solidFill>
                  <a:srgbClr val="FBFBFB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33175" y="1915881"/>
            <a:ext cx="1260846" cy="1278356"/>
            <a:chOff x="6650608" y="1989929"/>
            <a:chExt cx="1260846" cy="1278356"/>
          </a:xfrm>
        </p:grpSpPr>
        <p:pic>
          <p:nvPicPr>
            <p:cNvPr id="373" name="Shape 3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50608" y="1989929"/>
              <a:ext cx="1246130" cy="1278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Shape 381"/>
            <p:cNvSpPr txBox="1"/>
            <p:nvPr/>
          </p:nvSpPr>
          <p:spPr>
            <a:xfrm>
              <a:off x="6672454" y="3025897"/>
              <a:ext cx="12390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spc="300" dirty="0" smtClean="0">
                  <a:solidFill>
                    <a:srgbClr val="FBFBFB"/>
                  </a:solidFill>
                </a:rPr>
                <a:t>正反</a:t>
              </a:r>
              <a:r>
                <a:rPr lang="zh-CN" altLang="en-US" sz="900" spc="300" dirty="0" smtClean="0">
                  <a:solidFill>
                    <a:srgbClr val="FBFBFB"/>
                  </a:solidFill>
                </a:rPr>
                <a:t>轉接模組</a:t>
              </a:r>
              <a:endParaRPr sz="900" spc="300" dirty="0">
                <a:solidFill>
                  <a:srgbClr val="FBFBFB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09765" y="3491458"/>
            <a:ext cx="1278355" cy="1268990"/>
            <a:chOff x="1377282" y="3320836"/>
            <a:chExt cx="1278355" cy="1268990"/>
          </a:xfrm>
        </p:grpSpPr>
        <p:pic>
          <p:nvPicPr>
            <p:cNvPr id="382" name="Shape 3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77282" y="3320836"/>
              <a:ext cx="1278355" cy="1268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Shape 383"/>
            <p:cNvSpPr txBox="1"/>
            <p:nvPr/>
          </p:nvSpPr>
          <p:spPr>
            <a:xfrm>
              <a:off x="1554333" y="4352101"/>
              <a:ext cx="105212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zh-CN" altLang="en-US" sz="900" spc="300" dirty="0" smtClean="0">
                  <a:solidFill>
                    <a:srgbClr val="FBFBFB"/>
                  </a:solidFill>
                </a:rPr>
                <a:t>轉接模組</a:t>
              </a:r>
              <a:r>
                <a:rPr lang="zh-CN" sz="900" spc="300" dirty="0" smtClean="0">
                  <a:solidFill>
                    <a:srgbClr val="FBFBFB"/>
                  </a:solidFill>
                </a:rPr>
                <a:t>B</a:t>
              </a:r>
              <a:r>
                <a:rPr lang="zh-CN" sz="900" spc="300" dirty="0">
                  <a:solidFill>
                    <a:srgbClr val="FBFBFB"/>
                  </a:solidFill>
                </a:rPr>
                <a:t>1</a:t>
              </a:r>
              <a:endParaRPr sz="900" spc="300" dirty="0">
                <a:solidFill>
                  <a:srgbClr val="FBFBFB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68435" y="3495272"/>
            <a:ext cx="1274531" cy="1274531"/>
            <a:chOff x="2694944" y="3322750"/>
            <a:chExt cx="1274531" cy="1274531"/>
          </a:xfrm>
        </p:grpSpPr>
        <p:pic>
          <p:nvPicPr>
            <p:cNvPr id="374" name="Shape 37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94944" y="3322750"/>
              <a:ext cx="1274531" cy="1274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Shape 384"/>
            <p:cNvSpPr txBox="1"/>
            <p:nvPr/>
          </p:nvSpPr>
          <p:spPr>
            <a:xfrm>
              <a:off x="2877059" y="4366449"/>
              <a:ext cx="105212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zh-CN" altLang="en-US" sz="900" spc="300" dirty="0" smtClean="0">
                  <a:solidFill>
                    <a:srgbClr val="FBFBFB"/>
                  </a:solidFill>
                </a:rPr>
                <a:t>轉接模組</a:t>
              </a:r>
              <a:r>
                <a:rPr lang="zh-CN" sz="900" spc="300" dirty="0" smtClean="0">
                  <a:solidFill>
                    <a:srgbClr val="FBFBFB"/>
                  </a:solidFill>
                </a:rPr>
                <a:t>B</a:t>
              </a:r>
              <a:r>
                <a:rPr lang="zh-CN" sz="900" spc="300" dirty="0">
                  <a:solidFill>
                    <a:srgbClr val="FBFBFB"/>
                  </a:solidFill>
                </a:rPr>
                <a:t>2</a:t>
              </a:r>
              <a:endParaRPr sz="900" spc="300" dirty="0">
                <a:solidFill>
                  <a:srgbClr val="FBFBFB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11403" y="1929015"/>
            <a:ext cx="1266823" cy="1391265"/>
            <a:chOff x="1377282" y="2005191"/>
            <a:chExt cx="1266823" cy="1391265"/>
          </a:xfrm>
        </p:grpSpPr>
        <p:pic>
          <p:nvPicPr>
            <p:cNvPr id="386" name="Shape 38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77282" y="2005191"/>
              <a:ext cx="1266823" cy="12668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Shape 387"/>
            <p:cNvSpPr txBox="1"/>
            <p:nvPr/>
          </p:nvSpPr>
          <p:spPr>
            <a:xfrm>
              <a:off x="1552695" y="3027124"/>
              <a:ext cx="1052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rgbClr val="FBFBFB"/>
                  </a:solidFill>
                </a:rPr>
                <a:t>轉接模組</a:t>
              </a:r>
              <a:r>
                <a:rPr lang="zh-CN" sz="900" spc="300" dirty="0" smtClean="0">
                  <a:solidFill>
                    <a:srgbClr val="FBFBFB"/>
                  </a:solidFill>
                </a:rPr>
                <a:t>A</a:t>
              </a:r>
              <a:r>
                <a:rPr lang="zh-CN" sz="900" spc="300" dirty="0">
                  <a:solidFill>
                    <a:srgbClr val="FBFBFB"/>
                  </a:solidFill>
                </a:rPr>
                <a:t>1</a:t>
              </a:r>
              <a:endParaRPr sz="900" spc="300" dirty="0">
                <a:solidFill>
                  <a:srgbClr val="FBFBFB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Shape 389"/>
          <p:cNvSpPr txBox="1"/>
          <p:nvPr/>
        </p:nvSpPr>
        <p:spPr>
          <a:xfrm>
            <a:off x="4272150" y="1020278"/>
            <a:ext cx="4145700" cy="86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69514" y="1915881"/>
            <a:ext cx="1350500" cy="1278355"/>
            <a:chOff x="7181819" y="3239718"/>
            <a:chExt cx="1350500" cy="1278355"/>
          </a:xfrm>
        </p:grpSpPr>
        <p:pic>
          <p:nvPicPr>
            <p:cNvPr id="26" name="Shape 33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81819" y="3239718"/>
              <a:ext cx="1278355" cy="1278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Shape 360"/>
            <p:cNvSpPr txBox="1"/>
            <p:nvPr/>
          </p:nvSpPr>
          <p:spPr>
            <a:xfrm>
              <a:off x="7425414" y="4275686"/>
              <a:ext cx="11069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rgbClr val="FBFBFB"/>
                  </a:solidFill>
                </a:rPr>
                <a:t>電池模組</a:t>
              </a:r>
              <a:endParaRPr sz="900" spc="300" dirty="0">
                <a:solidFill>
                  <a:srgbClr val="FBFBFB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0597" y="1950277"/>
            <a:ext cx="400110" cy="2819526"/>
            <a:chOff x="747671" y="2509378"/>
            <a:chExt cx="400110" cy="2819526"/>
          </a:xfrm>
        </p:grpSpPr>
        <p:sp>
          <p:nvSpPr>
            <p:cNvPr id="29" name="矩形 28"/>
            <p:cNvSpPr/>
            <p:nvPr/>
          </p:nvSpPr>
          <p:spPr>
            <a:xfrm rot="16200000">
              <a:off x="-462036" y="3769827"/>
              <a:ext cx="2819526" cy="298628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47671" y="3299605"/>
              <a:ext cx="400110" cy="15030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spc="1000" dirty="0" smtClean="0">
                  <a:solidFill>
                    <a:srgbClr val="FBFBFB"/>
                  </a:solidFill>
                </a:rPr>
                <a:t>轉接模組</a:t>
              </a:r>
              <a:endParaRPr lang="zh-CN" altLang="en-US" b="1" spc="1000" dirty="0">
                <a:solidFill>
                  <a:srgbClr val="FBFBFB"/>
                </a:solidFill>
              </a:endParaRPr>
            </a:p>
          </p:txBody>
        </p:sp>
      </p:grpSp>
      <p:sp>
        <p:nvSpPr>
          <p:cNvPr id="38" name="Shape 338"/>
          <p:cNvSpPr txBox="1">
            <a:spLocks noGrp="1"/>
          </p:cNvSpPr>
          <p:nvPr>
            <p:ph type="title"/>
          </p:nvPr>
        </p:nvSpPr>
        <p:spPr>
          <a:xfrm>
            <a:off x="741236" y="1260696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電子模組展示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9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播放</a:t>
            </a: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樂符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677375" y="2610851"/>
            <a:ext cx="3586618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現在讓我們來嘗試播放「哆」吧，在這裡呢，</a:t>
            </a:r>
          </a:p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就是</a:t>
            </a:r>
            <a:r>
              <a:rPr lang="zh-CN" altLang="en-US" sz="1300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「</a:t>
            </a:r>
            <a:r>
              <a:rPr lang="en-US" altLang="zh-CN" sz="1300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C 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中音」，參照右邊的圖，也就是數字「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60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」，按照右邊的樣子，結合左邊的「時間」，隨後點擊上傳，將會有如下的效果：</a:t>
            </a:r>
            <a:endParaRPr lang="zh-CN" altLang="en-US" sz="13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0">
              <a:lnSpc>
                <a:spcPct val="150000"/>
              </a:lnSpc>
            </a:pPr>
            <a:r>
              <a:rPr lang="zh-CN" altLang="en-US" sz="1300" b="1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每隔 </a:t>
            </a:r>
            <a:r>
              <a:rPr lang="en-US" altLang="zh-CN" sz="1300" b="1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1 </a:t>
            </a:r>
            <a:r>
              <a:rPr lang="zh-CN" altLang="en-US" sz="1300" b="1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秒鐘發出一聲「哆」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70</a:t>
            </a:fld>
            <a:endParaRPr lang="zh-CN" altLang="en-US" dirty="0"/>
          </a:p>
        </p:txBody>
      </p:sp>
      <p:sp>
        <p:nvSpPr>
          <p:cNvPr id="8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10" y="2098717"/>
            <a:ext cx="1422455" cy="45659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730000" y="2172517"/>
            <a:ext cx="1809115" cy="3517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591" y="1452879"/>
            <a:ext cx="2876190" cy="2142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513" y="709060"/>
            <a:ext cx="2122502" cy="58834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44847" y="2755574"/>
            <a:ext cx="633473" cy="4245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/>
          <p:cNvCxnSpPr>
            <a:endCxn id="12" idx="2"/>
          </p:cNvCxnSpPr>
          <p:nvPr/>
        </p:nvCxnSpPr>
        <p:spPr>
          <a:xfrm rot="5400000" flipH="1" flipV="1">
            <a:off x="6506956" y="1668767"/>
            <a:ext cx="1458172" cy="715444"/>
          </a:xfrm>
          <a:prstGeom prst="curvedConnector3">
            <a:avLst>
              <a:gd name="adj1" fmla="val 1307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597"/>
          <p:cNvSpPr txBox="1">
            <a:spLocks/>
          </p:cNvSpPr>
          <p:nvPr/>
        </p:nvSpPr>
        <p:spPr>
          <a:xfrm>
            <a:off x="7481565" y="1860076"/>
            <a:ext cx="1329087" cy="45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C00000"/>
                </a:solidFill>
              </a:rPr>
              <a:t>右鍵此處，跳出幫助，可以查詢</a:t>
            </a:r>
            <a:r>
              <a:rPr lang="en-US" altLang="zh-CN" sz="1100" dirty="0" smtClean="0">
                <a:solidFill>
                  <a:srgbClr val="C00000"/>
                </a:solidFill>
              </a:rPr>
              <a:t>MIDI </a:t>
            </a:r>
            <a:r>
              <a:rPr lang="zh-CN" altLang="en-US" sz="1100" dirty="0" smtClean="0">
                <a:solidFill>
                  <a:srgbClr val="C00000"/>
                </a:solidFill>
              </a:rPr>
              <a:t>音階標號</a:t>
            </a:r>
          </a:p>
          <a:p>
            <a:pPr marL="0" indent="0">
              <a:lnSpc>
                <a:spcPct val="150000"/>
              </a:lnSpc>
            </a:pPr>
            <a:endParaRPr lang="en-US" altLang="zh-CN" sz="11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控制節拍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5" name="Shape 1095"/>
          <p:cNvSpPr txBox="1"/>
          <p:nvPr/>
        </p:nvSpPr>
        <p:spPr>
          <a:xfrm>
            <a:off x="730001" y="2037757"/>
            <a:ext cx="3505116" cy="250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現在我們來試試節拍吧，按照右邊的形式，搭建一個，將會呈現出：</a:t>
            </a:r>
          </a:p>
          <a:p>
            <a:pPr lvl="0">
              <a:lnSpc>
                <a:spcPct val="150000"/>
              </a:lnSpc>
            </a:pPr>
            <a:endParaRPr lang="zh-CN" altLang="en-US" sz="13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0">
              <a:lnSpc>
                <a:spcPct val="150000"/>
              </a:lnSpc>
            </a:pPr>
            <a:r>
              <a:rPr lang="zh-CN" altLang="en-US" sz="1300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每隔 </a:t>
            </a:r>
            <a:r>
              <a:rPr lang="en-US" altLang="zh-CN" sz="1300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1 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拍，逐個發出「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Do Re </a:t>
            </a:r>
            <a:r>
              <a:rPr lang="en-US" altLang="zh-CN" sz="1300" dirty="0" err="1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Mi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 Fa </a:t>
            </a:r>
            <a:r>
              <a:rPr lang="en-US" altLang="zh-CN" sz="1300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S</a:t>
            </a:r>
            <a:r>
              <a:rPr lang="en-US" altLang="zh-CN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o La </a:t>
            </a:r>
            <a:r>
              <a:rPr lang="en-US" altLang="zh-CN" sz="1300" dirty="0" err="1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Ti</a:t>
            </a:r>
            <a:r>
              <a:rPr lang="zh-CN" altLang="en-US" sz="1300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」</a:t>
            </a:r>
            <a:r>
              <a:rPr lang="en-US" altLang="zh-CN" sz="1300" dirty="0">
                <a:solidFill>
                  <a:schemeClr val="bg2"/>
                </a:solidFill>
                <a:latin typeface="Lato"/>
                <a:ea typeface="Lato"/>
                <a:cs typeface="Lato"/>
              </a:rPr>
              <a:t>7 </a:t>
            </a: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個音符。嘗試調整「音符間隔」的快慢，看看不同的效果吧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71</a:t>
            </a:fld>
            <a:endParaRPr lang="zh-CN" altLang="en-US" dirty="0"/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66" y="241889"/>
            <a:ext cx="2514286" cy="4704762"/>
          </a:xfrm>
          <a:prstGeom prst="rect">
            <a:avLst/>
          </a:prstGeom>
        </p:spPr>
      </p:pic>
      <p:sp>
        <p:nvSpPr>
          <p:cNvPr id="8" name="Shape 1213"/>
          <p:cNvSpPr/>
          <p:nvPr/>
        </p:nvSpPr>
        <p:spPr>
          <a:xfrm>
            <a:off x="4562334" y="269101"/>
            <a:ext cx="1655585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5-1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音樂模組：練練手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5" name="Shape 1095"/>
          <p:cNvSpPr txBox="1"/>
          <p:nvPr/>
        </p:nvSpPr>
        <p:spPr>
          <a:xfrm>
            <a:off x="730001" y="2037757"/>
            <a:ext cx="3505116" cy="250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挑戰一下：讓音樂模組播放</a:t>
            </a:r>
            <a:r>
              <a:rPr lang="en-US" alt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《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小星星</a:t>
            </a:r>
            <a:r>
              <a:rPr lang="en-US" alt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》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Raleway"/>
              </a:rPr>
              <a:t>的一段旋律</a:t>
            </a:r>
            <a:endParaRPr sz="1300" b="1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72</a:t>
            </a:fld>
            <a:endParaRPr lang="zh-CN" altLang="en-US" dirty="0"/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22"/>
          <a:stretch/>
        </p:blipFill>
        <p:spPr>
          <a:xfrm>
            <a:off x="4507650" y="1046479"/>
            <a:ext cx="4733645" cy="2636701"/>
          </a:xfrm>
          <a:prstGeom prst="rect">
            <a:avLst/>
          </a:prstGeom>
        </p:spPr>
      </p:pic>
      <p:sp>
        <p:nvSpPr>
          <p:cNvPr id="8" name="Shape 1095"/>
          <p:cNvSpPr txBox="1"/>
          <p:nvPr/>
        </p:nvSpPr>
        <p:spPr>
          <a:xfrm>
            <a:off x="4651761" y="4669197"/>
            <a:ext cx="3505116" cy="250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1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注：參考程式在下一頁</a:t>
            </a:r>
            <a:endParaRPr sz="11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3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73</a:t>
            </a:fld>
            <a:endParaRPr lang="zh-CN" altLang="en-US" dirty="0"/>
          </a:p>
        </p:txBody>
      </p:sp>
      <p:sp>
        <p:nvSpPr>
          <p:cNvPr id="8" name="Shape 1213"/>
          <p:cNvSpPr/>
          <p:nvPr/>
        </p:nvSpPr>
        <p:spPr>
          <a:xfrm>
            <a:off x="833614" y="685661"/>
            <a:ext cx="171654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5-2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14" y="1346061"/>
            <a:ext cx="3355180" cy="36932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849" y="339871"/>
            <a:ext cx="2849391" cy="439733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V="1">
            <a:off x="3342640" y="589280"/>
            <a:ext cx="2230609" cy="4160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130895" y="7552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5-2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97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7"/>
            <a:ext cx="9145650" cy="2373544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觸摸</a:t>
            </a:r>
            <a:r>
              <a:rPr lang="zh-CN" altLang="en-US" dirty="0" smtClean="0"/>
              <a:t>感測</a:t>
            </a: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2" name="Shape 1132"/>
          <p:cNvSpPr txBox="1">
            <a:spLocks noGrp="1"/>
          </p:cNvSpPr>
          <p:nvPr>
            <p:ph type="subTitle" idx="4294967295"/>
          </p:nvPr>
        </p:nvSpPr>
        <p:spPr>
          <a:xfrm>
            <a:off x="729450" y="2172243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關於觸摸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感測</a:t>
            </a: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觸摸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感測</a:t>
            </a: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r>
              <a:rPr lang="zh-CN" altLang="en-US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的</a:t>
            </a: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設定</a:t>
            </a:r>
            <a:endParaRPr lang="en-US" altLang="zh-CN" sz="1200" b="1" i="0" u="none" strike="noStrike" cap="none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觸摸控制</a:t>
            </a:r>
            <a:r>
              <a:rPr lang="en-US" altLang="zh-CN" sz="1200" b="1" dirty="0" smtClean="0">
                <a:solidFill>
                  <a:schemeClr val="lt1"/>
                </a:solidFill>
                <a:latin typeface="Raleway"/>
                <a:sym typeface="Raleway"/>
              </a:rPr>
              <a:t>LED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燈屏</a:t>
            </a:r>
            <a:endParaRPr lang="en-US" altLang="zh-CN" sz="1200" b="1" dirty="0" smtClean="0">
              <a:solidFill>
                <a:schemeClr val="lt1"/>
              </a:solidFill>
              <a:latin typeface="Raleway"/>
              <a:sym typeface="Raleway"/>
            </a:endParaRPr>
          </a:p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挑戰：觸摸控制「</a:t>
            </a:r>
            <a:r>
              <a:rPr lang="en-US" altLang="zh-CN" sz="1200" b="1" dirty="0" smtClean="0">
                <a:solidFill>
                  <a:schemeClr val="lt1"/>
                </a:solidFill>
                <a:latin typeface="Raleway"/>
                <a:sym typeface="Raleway"/>
              </a:rPr>
              <a:t>do </a:t>
            </a:r>
            <a:r>
              <a:rPr lang="en-US" altLang="zh-CN" sz="1200" b="1" dirty="0">
                <a:solidFill>
                  <a:schemeClr val="lt1"/>
                </a:solidFill>
                <a:latin typeface="Raleway"/>
                <a:sym typeface="Raleway"/>
              </a:rPr>
              <a:t>re mi fa so la </a:t>
            </a:r>
            <a:r>
              <a:rPr lang="en-US" altLang="zh-CN" sz="1200" b="1" dirty="0" err="1">
                <a:solidFill>
                  <a:schemeClr val="lt1"/>
                </a:solidFill>
                <a:latin typeface="Raleway"/>
                <a:sym typeface="Raleway"/>
              </a:rPr>
              <a:t>ti</a:t>
            </a:r>
            <a:r>
              <a:rPr lang="zh-CN" altLang="en-US" sz="1200" b="1" dirty="0">
                <a:solidFill>
                  <a:schemeClr val="lt1"/>
                </a:solidFill>
                <a:latin typeface="Raleway"/>
                <a:sym typeface="Raleway"/>
              </a:rPr>
              <a:t>」</a:t>
            </a:r>
            <a:r>
              <a:rPr lang="en-US" altLang="zh-CN" sz="1200" b="1" dirty="0">
                <a:solidFill>
                  <a:schemeClr val="lt1"/>
                </a:solidFill>
                <a:latin typeface="Raleway"/>
                <a:sym typeface="Raleway"/>
              </a:rPr>
              <a:t>7 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sym typeface="Raleway"/>
              </a:rPr>
              <a:t>個音符</a:t>
            </a:r>
            <a:endParaRPr dirty="0" smtClean="0"/>
          </a:p>
          <a:p>
            <a:pPr marL="152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關於觸摸</a:t>
            </a:r>
            <a:r>
              <a:rPr lang="zh-CN" altLang="en-US" dirty="0" smtClean="0"/>
              <a:t>感測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8" name="Shape 1138"/>
          <p:cNvSpPr txBox="1"/>
          <p:nvPr/>
        </p:nvSpPr>
        <p:spPr>
          <a:xfrm>
            <a:off x="730000" y="2143252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Raleway"/>
              </a:rPr>
              <a:t>觸摸感測模組通常與導電紙同用，與兩邊引腳相連，通過觸摸引腳或者相連的導電紙，向模組發送一個電位信號，表示觸摸位置</a:t>
            </a: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Shape 1139" descr="modFinal_0013_IMG_1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5034" y="1318650"/>
            <a:ext cx="2494290" cy="2494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75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觸摸</a:t>
            </a:r>
            <a:r>
              <a:rPr lang="zh-CN" altLang="en-US" dirty="0" smtClean="0"/>
              <a:t>感測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5" name="Shape 1145"/>
          <p:cNvSpPr txBox="1"/>
          <p:nvPr/>
        </p:nvSpPr>
        <p:spPr>
          <a:xfrm>
            <a:off x="730001" y="2037757"/>
            <a:ext cx="3505116" cy="183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/>
              <a:t>使用觸摸感測模組之前，都需要進行初始化設置， 在 </a:t>
            </a:r>
            <a:r>
              <a:rPr lang="en-US" altLang="zh-CN" sz="1300" dirty="0" err="1" smtClean="0"/>
              <a:t>CocoBlockly</a:t>
            </a:r>
            <a:r>
              <a:rPr lang="en-US" altLang="zh-CN" sz="1300" dirty="0" smtClean="0"/>
              <a:t> </a:t>
            </a:r>
            <a:r>
              <a:rPr lang="zh-CN" altLang="en-US" sz="1300" dirty="0" smtClean="0"/>
              <a:t>中，選擇「觸摸」，隨後將「觸摸感測設置」拖進工作區中，如下圖</a:t>
            </a:r>
            <a:endParaRPr sz="1300" b="1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76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54" y="1137697"/>
            <a:ext cx="1752381" cy="36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534" y="1841414"/>
            <a:ext cx="2409524" cy="22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083" y="3335549"/>
            <a:ext cx="1980952" cy="10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34" y="1841414"/>
            <a:ext cx="2409524" cy="2228571"/>
          </a:xfrm>
          <a:prstGeom prst="rect">
            <a:avLst/>
          </a:prstGeom>
        </p:spPr>
      </p:pic>
      <p:sp>
        <p:nvSpPr>
          <p:cNvPr id="1155" name="Shape 115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觸摸</a:t>
            </a:r>
            <a:r>
              <a:rPr lang="zh-CN" altLang="en-US" dirty="0" smtClean="0"/>
              <a:t>感測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6" name="Shape 1156"/>
          <p:cNvSpPr txBox="1"/>
          <p:nvPr/>
        </p:nvSpPr>
        <p:spPr>
          <a:xfrm>
            <a:off x="730001" y="2037757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/>
              <a:t>我們通過將「數位運算」中的數位積木拼接到 如下位置，來設定不同引腳的觸摸，例如右圖的積木拼接，設置介口為 </a:t>
            </a:r>
            <a:r>
              <a:rPr lang="en-US" altLang="zh-CN" sz="1300" dirty="0" smtClean="0"/>
              <a:t>0 </a:t>
            </a:r>
            <a:r>
              <a:rPr lang="zh-CN" altLang="en-US" sz="1300" dirty="0" smtClean="0"/>
              <a:t>的引腳 被觸摸的時候觸發函數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9" name="Shape 1159"/>
          <p:cNvCxnSpPr/>
          <p:nvPr/>
        </p:nvCxnSpPr>
        <p:spPr>
          <a:xfrm flipH="1">
            <a:off x="7800930" y="3295851"/>
            <a:ext cx="426720" cy="10668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77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854" y="1137697"/>
            <a:ext cx="1752381" cy="3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650" y="3008095"/>
            <a:ext cx="568899" cy="3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3505117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觸摸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傳感</a:t>
            </a: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：案例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6" name="Shape 1156"/>
          <p:cNvSpPr txBox="1"/>
          <p:nvPr/>
        </p:nvSpPr>
        <p:spPr>
          <a:xfrm>
            <a:off x="730000" y="1812555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嘗試一下：</a:t>
            </a: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通過觸摸不同的引腳，改變</a:t>
            </a:r>
            <a:r>
              <a:rPr lang="en-US" alt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LED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燈屏中燈的顏色</a:t>
            </a: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首先要完成初始設置，並將</a:t>
            </a:r>
            <a:r>
              <a:rPr lang="en-US" altLang="zh-CN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</a:t>
            </a:r>
            <a:r>
              <a:rPr lang="zh-CN" alt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燈屏設置為實心白色矩形，如下圖所示：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78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Shape 1156"/>
          <p:cNvSpPr txBox="1"/>
          <p:nvPr/>
        </p:nvSpPr>
        <p:spPr>
          <a:xfrm>
            <a:off x="4547718" y="222700"/>
            <a:ext cx="1378629" cy="41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觸摸改變</a:t>
            </a:r>
            <a:r>
              <a:rPr lang="en-US" altLang="zh-CN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</a:t>
            </a:r>
            <a:r>
              <a:rPr lang="zh-CN" alt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燈屏的顔色：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2" y="3366740"/>
            <a:ext cx="3576896" cy="1464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206" y="429927"/>
            <a:ext cx="2513970" cy="4607694"/>
          </a:xfrm>
          <a:prstGeom prst="rect">
            <a:avLst/>
          </a:prstGeom>
        </p:spPr>
      </p:pic>
      <p:sp>
        <p:nvSpPr>
          <p:cNvPr id="13" name="Shape 1213"/>
          <p:cNvSpPr/>
          <p:nvPr/>
        </p:nvSpPr>
        <p:spPr>
          <a:xfrm>
            <a:off x="2758395" y="144605"/>
            <a:ext cx="1817898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6-1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30895" y="7552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3505117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觸摸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傳感</a:t>
            </a:r>
            <a:r>
              <a:rPr lang="zh-CN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：練練手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6" name="Shape 1156"/>
          <p:cNvSpPr txBox="1"/>
          <p:nvPr/>
        </p:nvSpPr>
        <p:spPr>
          <a:xfrm>
            <a:off x="730000" y="1930650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挑戰一下：</a:t>
            </a:r>
            <a:endParaRPr lang="zh-CN" altLang="en-US"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製作一個小電子琴，通過觸摸不同的引腳，播放「</a:t>
            </a:r>
            <a:r>
              <a:rPr lang="en-US" alt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Do Re </a:t>
            </a:r>
            <a:r>
              <a:rPr lang="en-US" altLang="zh-CN" sz="1300" dirty="0" err="1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Mi</a:t>
            </a:r>
            <a:r>
              <a:rPr lang="en-US" alt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Fa So La </a:t>
            </a:r>
            <a:r>
              <a:rPr lang="en-US" altLang="zh-CN" sz="1300" dirty="0" err="1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Ti</a:t>
            </a:r>
            <a:r>
              <a:rPr lang="zh-CN" altLang="en-US" sz="13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」</a:t>
            </a:r>
            <a:r>
              <a:rPr lang="en-US" altLang="zh-CN" sz="13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7 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個音符</a:t>
            </a: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79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Shape 1139" descr="modFinal_0013_IMG_1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5034" y="1318650"/>
            <a:ext cx="2494290" cy="24942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56"/>
          <p:cNvSpPr txBox="1"/>
          <p:nvPr/>
        </p:nvSpPr>
        <p:spPr>
          <a:xfrm>
            <a:off x="4644962" y="4670607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1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注：參考程式在下一頁</a:t>
            </a:r>
            <a:endParaRPr sz="11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457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338"/>
          <p:cNvSpPr txBox="1">
            <a:spLocks noGrp="1"/>
          </p:cNvSpPr>
          <p:nvPr>
            <p:ph type="title"/>
          </p:nvPr>
        </p:nvSpPr>
        <p:spPr>
          <a:xfrm>
            <a:off x="741236" y="1260696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電子模組展示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88771" y="1937203"/>
            <a:ext cx="400110" cy="2819526"/>
            <a:chOff x="747671" y="2509378"/>
            <a:chExt cx="400110" cy="2819526"/>
          </a:xfrm>
        </p:grpSpPr>
        <p:sp>
          <p:nvSpPr>
            <p:cNvPr id="40" name="矩形 39"/>
            <p:cNvSpPr/>
            <p:nvPr/>
          </p:nvSpPr>
          <p:spPr>
            <a:xfrm rot="16200000">
              <a:off x="-462036" y="3769827"/>
              <a:ext cx="2819526" cy="298628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47671" y="3299605"/>
              <a:ext cx="400110" cy="15030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spc="1000" dirty="0" smtClean="0">
                  <a:solidFill>
                    <a:schemeClr val="bg1"/>
                  </a:solidFill>
                </a:rPr>
                <a:t>通信模組</a:t>
              </a:r>
              <a:endParaRPr lang="zh-CN" altLang="en-US" b="1" spc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284855" y="1954101"/>
            <a:ext cx="1294934" cy="1274531"/>
            <a:chOff x="5858067" y="3243543"/>
            <a:chExt cx="1294934" cy="1274531"/>
          </a:xfrm>
        </p:grpSpPr>
        <p:pic>
          <p:nvPicPr>
            <p:cNvPr id="43" name="Shape 3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8788" y="3243543"/>
              <a:ext cx="1274531" cy="1274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Shape 357"/>
            <p:cNvSpPr txBox="1"/>
            <p:nvPr/>
          </p:nvSpPr>
          <p:spPr>
            <a:xfrm>
              <a:off x="5858067" y="4287242"/>
              <a:ext cx="1294934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spc="300" dirty="0" smtClean="0">
                  <a:solidFill>
                    <a:schemeClr val="bg1"/>
                  </a:solidFill>
                </a:rPr>
                <a:t>Wi</a:t>
              </a:r>
              <a:r>
                <a:rPr lang="en-US" altLang="zh-CN" sz="900" spc="300" dirty="0" smtClean="0">
                  <a:solidFill>
                    <a:schemeClr val="bg1"/>
                  </a:solidFill>
                </a:rPr>
                <a:t>-Fi</a:t>
              </a:r>
              <a:r>
                <a:rPr lang="zh-CN" altLang="en-US" sz="900" spc="300" dirty="0" smtClean="0">
                  <a:solidFill>
                    <a:schemeClr val="bg1"/>
                  </a:solidFill>
                </a:rPr>
                <a:t>通訊模組</a:t>
              </a:r>
              <a:endParaRPr lang="en-US" sz="900" spc="300" dirty="0" smtClean="0">
                <a:solidFill>
                  <a:schemeClr val="bg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306271" y="3489049"/>
            <a:ext cx="1428138" cy="1260603"/>
            <a:chOff x="6644414" y="3323394"/>
            <a:chExt cx="1428138" cy="1260603"/>
          </a:xfrm>
        </p:grpSpPr>
        <p:pic>
          <p:nvPicPr>
            <p:cNvPr id="49" name="Shape 37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44414" y="3323394"/>
              <a:ext cx="1260008" cy="12606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Shape 385"/>
            <p:cNvSpPr txBox="1"/>
            <p:nvPr/>
          </p:nvSpPr>
          <p:spPr>
            <a:xfrm>
              <a:off x="6757672" y="4353165"/>
              <a:ext cx="13148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spc="300" dirty="0" smtClean="0">
                  <a:solidFill>
                    <a:schemeClr val="bg1"/>
                  </a:solidFill>
                </a:rPr>
                <a:t>藍牙通訊模組</a:t>
              </a:r>
              <a:endParaRPr sz="900" spc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9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80</a:t>
            </a:fld>
            <a:endParaRPr lang="zh-CN" altLang="en-US" dirty="0"/>
          </a:p>
        </p:txBody>
      </p:sp>
      <p:sp>
        <p:nvSpPr>
          <p:cNvPr id="7" name="Shape 1213"/>
          <p:cNvSpPr/>
          <p:nvPr/>
        </p:nvSpPr>
        <p:spPr>
          <a:xfrm>
            <a:off x="833862" y="680642"/>
            <a:ext cx="1817898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6-2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447820"/>
            <a:ext cx="4348974" cy="3599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281" y="1921978"/>
            <a:ext cx="3063021" cy="158977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4439920" y="2092960"/>
            <a:ext cx="1270000" cy="2656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130895" y="7552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6-2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111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7"/>
            <a:ext cx="9145650" cy="2373544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9" name="Shape 659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/>
              <a:t>OLED</a:t>
            </a:r>
            <a:r>
              <a:rPr lang="zh-CN" altLang="en-US" dirty="0" smtClean="0"/>
              <a:t>螢幕模組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0" name="Shape 660"/>
          <p:cNvSpPr txBox="1">
            <a:spLocks noGrp="1"/>
          </p:cNvSpPr>
          <p:nvPr>
            <p:ph type="subTitle" idx="4294967295"/>
          </p:nvPr>
        </p:nvSpPr>
        <p:spPr>
          <a:xfrm>
            <a:off x="729450" y="2027864"/>
            <a:ext cx="43404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TW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關於</a:t>
            </a:r>
            <a:r>
              <a:rPr lang="en-US" altLang="zh-TW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OLED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螢幕</a:t>
            </a:r>
            <a:r>
              <a:rPr lang="zh-TW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</a:p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en-US" altLang="zh-TW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OLED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螢幕</a:t>
            </a:r>
            <a:r>
              <a:rPr lang="zh-TW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模組設定</a:t>
            </a:r>
          </a:p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TW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繪製簡單圖案</a:t>
            </a:r>
            <a:endParaRPr lang="zh-TW" altLang="en-US" sz="1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TW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繪製文字圖案</a:t>
            </a:r>
            <a:endParaRPr lang="en-US" altLang="zh-TW" sz="1200" b="1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indent="-304800">
              <a:lnSpc>
                <a:spcPct val="140000"/>
              </a:lnSpc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挑戰：結合圖案和文字，繪製一個小動畫</a:t>
            </a:r>
            <a:endParaRPr lang="zh-TW" altLang="en-US" sz="1200" b="1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endParaRPr sz="1200" b="1" i="0" u="none" strike="noStrike" cap="none" dirty="0">
              <a:solidFill>
                <a:srgbClr val="F2F2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2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3620619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libri"/>
              <a:buNone/>
            </a:pPr>
            <a:r>
              <a:rPr lang="zh-CN" dirty="0" smtClean="0">
                <a:sym typeface="Calibri"/>
              </a:rPr>
              <a:t>關於</a:t>
            </a:r>
            <a:r>
              <a:rPr lang="en-US" altLang="zh-CN" dirty="0" smtClean="0">
                <a:sym typeface="Calibri"/>
              </a:rPr>
              <a:t>OLED</a:t>
            </a:r>
            <a:r>
              <a:rPr lang="zh-CN" altLang="en-US" dirty="0" smtClean="0">
                <a:sym typeface="Calibri"/>
              </a:rPr>
              <a:t>螢幕</a:t>
            </a:r>
            <a:r>
              <a:rPr lang="zh-CN" dirty="0" smtClean="0">
                <a:sym typeface="Calibri"/>
              </a:rPr>
              <a:t>模組</a:t>
            </a:r>
            <a:endParaRPr dirty="0">
              <a:sym typeface="Calibri"/>
            </a:endParaRPr>
          </a:p>
        </p:txBody>
      </p:sp>
      <p:sp>
        <p:nvSpPr>
          <p:cNvPr id="685" name="Shape 685"/>
          <p:cNvSpPr txBox="1">
            <a:spLocks noGrp="1"/>
          </p:cNvSpPr>
          <p:nvPr>
            <p:ph type="subTitle" idx="1"/>
          </p:nvPr>
        </p:nvSpPr>
        <p:spPr>
          <a:xfrm>
            <a:off x="834962" y="2098717"/>
            <a:ext cx="31398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模組上連有一個OLED螢幕，接通之後可以繪製不同顏色的不同圖案，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螢幕圖元</a:t>
            </a:r>
            <a:r>
              <a:rPr 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（長*寬）為128*128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Shape 686" descr="modFinal_0003_IMG_1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4957" y="1150583"/>
            <a:ext cx="2346484" cy="23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82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289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libri"/>
              <a:buNone/>
            </a:pPr>
            <a:r>
              <a:rPr lang="zh-CN" dirty="0" smtClean="0">
                <a:sym typeface="Calibri"/>
              </a:rPr>
              <a:t>OLED螢幕設定</a:t>
            </a:r>
            <a:endParaRPr dirty="0">
              <a:sym typeface="Calibri"/>
            </a:endParaRPr>
          </a:p>
        </p:txBody>
      </p:sp>
      <p:sp>
        <p:nvSpPr>
          <p:cNvPr id="692" name="Shape 692"/>
          <p:cNvSpPr txBox="1">
            <a:spLocks noGrp="1"/>
          </p:cNvSpPr>
          <p:nvPr>
            <p:ph type="subTitle" idx="1"/>
          </p:nvPr>
        </p:nvSpPr>
        <p:spPr>
          <a:xfrm>
            <a:off x="757001" y="1942957"/>
            <a:ext cx="31398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30000"/>
              </a:lnSpc>
              <a:buClr>
                <a:srgbClr val="000000"/>
              </a:buClr>
              <a:buSzPts val="1200"/>
            </a:pP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使用觸摸傳感模組之前，都需要進行初始化設置，</a:t>
            </a:r>
            <a:r>
              <a:rPr 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在 CocoBlockly 中，選擇「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螢幕</a:t>
            </a:r>
            <a:r>
              <a:rPr 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」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，</a:t>
            </a:r>
            <a:r>
              <a:rPr 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隨後將「OLED </a:t>
            </a:r>
            <a:r>
              <a:rPr lang="zh-CN" alt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螢幕設置</a:t>
            </a:r>
            <a:r>
              <a:rPr lang="zh-C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Calibri"/>
              </a:rPr>
              <a:t>」拖進工作區中，如下圖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Calibri"/>
            </a:endParaRPr>
          </a:p>
          <a:p>
            <a:pPr marL="0" marR="0" lvl="0" indent="1485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83</a:t>
            </a:fld>
            <a:endParaRPr lang="zh-CN" altLang="en-US" dirty="0"/>
          </a:p>
        </p:txBody>
      </p:sp>
      <p:sp>
        <p:nvSpPr>
          <p:cNvPr id="11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40" y="537631"/>
            <a:ext cx="1752381" cy="3428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026" y="3309511"/>
            <a:ext cx="1809750" cy="1057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165" y="1091917"/>
            <a:ext cx="1873366" cy="32748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742" y="1025323"/>
            <a:ext cx="1908910" cy="37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libri"/>
              <a:buNone/>
            </a:pPr>
            <a:r>
              <a:rPr lang="zh-CN" dirty="0" smtClean="0">
                <a:sym typeface="Calibri"/>
              </a:rPr>
              <a:t>繪製基本圖形</a:t>
            </a:r>
            <a:endParaRPr dirty="0">
              <a:sym typeface="Calibri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730091" y="2376964"/>
            <a:ext cx="3014136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40000"/>
              </a:lnSpc>
              <a:buClr>
                <a:srgbClr val="434343"/>
              </a:buClr>
              <a:buSzPts val="1400"/>
            </a:pPr>
            <a:r>
              <a:rPr lang="zh-CN" altLang="en-US" sz="1300" dirty="0" smtClean="0">
                <a:sym typeface="Lato"/>
              </a:rPr>
              <a:t> 我們能選擇繪製的圖形有四種基本圖形供選擇：線，矩形，圓形，三角形</a:t>
            </a:r>
            <a:endParaRPr sz="1000" b="1" i="0" u="none" strike="noStrike" cap="none" dirty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Shape 705"/>
          <p:cNvSpPr txBox="1"/>
          <p:nvPr/>
        </p:nvSpPr>
        <p:spPr>
          <a:xfrm>
            <a:off x="5520750" y="2134000"/>
            <a:ext cx="2559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84</a:t>
            </a:fld>
            <a:endParaRPr lang="zh-CN" altLang="en-US" dirty="0"/>
          </a:p>
        </p:txBody>
      </p:sp>
      <p:sp>
        <p:nvSpPr>
          <p:cNvPr id="8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" name="Shape 560"/>
          <p:cNvCxnSpPr/>
          <p:nvPr/>
        </p:nvCxnSpPr>
        <p:spPr>
          <a:xfrm>
            <a:off x="3906079" y="2617631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56" y="1501848"/>
            <a:ext cx="4143997" cy="25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7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libri"/>
              <a:buNone/>
            </a:pPr>
            <a:r>
              <a:rPr lang="zh-CN" dirty="0" smtClean="0">
                <a:sym typeface="Calibri"/>
              </a:rPr>
              <a:t>繪製基本圖形</a:t>
            </a:r>
            <a:endParaRPr dirty="0">
              <a:sym typeface="Calibri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780626" y="2057800"/>
            <a:ext cx="3300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40000"/>
              </a:lnSpc>
              <a:buClr>
                <a:srgbClr val="434343"/>
              </a:buClr>
              <a:buSzPts val="1000"/>
            </a:pPr>
            <a:r>
              <a:rPr lang="zh-CN" altLang="en-US" sz="1300" dirty="0" smtClean="0">
                <a:sym typeface="Lato"/>
              </a:rPr>
              <a:t> 選擇圖形（線，矩形，圓形，三角形）</a:t>
            </a:r>
          </a:p>
          <a:p>
            <a:pPr lvl="0">
              <a:lnSpc>
                <a:spcPct val="140000"/>
              </a:lnSpc>
              <a:buClr>
                <a:srgbClr val="434343"/>
              </a:buClr>
              <a:buSzPts val="1000"/>
            </a:pPr>
            <a:r>
              <a:rPr lang="zh-CN" altLang="en-US" sz="1300" dirty="0" smtClean="0">
                <a:sym typeface="Lato"/>
              </a:rPr>
              <a:t> 這裡我們選擇矩形作為例子</a:t>
            </a:r>
            <a:endParaRPr sz="1300" dirty="0">
              <a:sym typeface="Lato"/>
            </a:endParaRPr>
          </a:p>
        </p:txBody>
      </p:sp>
      <p:sp>
        <p:nvSpPr>
          <p:cNvPr id="715" name="Shape 715"/>
          <p:cNvSpPr txBox="1"/>
          <p:nvPr/>
        </p:nvSpPr>
        <p:spPr>
          <a:xfrm>
            <a:off x="5321141" y="1849417"/>
            <a:ext cx="2559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30000"/>
              </a:lnSpc>
              <a:buClr>
                <a:schemeClr val="dk1"/>
              </a:buClr>
              <a:buSzPts val="1200"/>
            </a:pPr>
            <a:r>
              <a:rPr lang="zh-CN" altLang="en-US" sz="1200" b="1" dirty="0" smtClean="0">
                <a:latin typeface="Lato"/>
                <a:ea typeface="Lato"/>
                <a:cs typeface="Lato"/>
                <a:sym typeface="Lato"/>
              </a:rPr>
              <a:t>將會在座標（</a:t>
            </a:r>
            <a:r>
              <a:rPr lang="en-US" altLang="zh-CN" sz="1200" b="1" dirty="0" smtClean="0">
                <a:latin typeface="Lato"/>
                <a:ea typeface="Lato"/>
                <a:cs typeface="Lato"/>
                <a:sym typeface="Lato"/>
              </a:rPr>
              <a:t>60,60</a:t>
            </a:r>
            <a:r>
              <a:rPr lang="zh-CN" altLang="en-US" sz="1200" b="1" dirty="0" smtClean="0">
                <a:latin typeface="Lato"/>
                <a:ea typeface="Lato"/>
                <a:cs typeface="Lato"/>
                <a:sym typeface="Lato"/>
              </a:rPr>
              <a:t>）為起點繪製出一個 </a:t>
            </a:r>
            <a:r>
              <a:rPr lang="en-US" altLang="zh-CN" sz="1200" b="1" dirty="0" smtClean="0">
                <a:latin typeface="Lato"/>
                <a:ea typeface="Lato"/>
                <a:cs typeface="Lato"/>
                <a:sym typeface="Lato"/>
              </a:rPr>
              <a:t>50x50</a:t>
            </a:r>
            <a:r>
              <a:rPr lang="zh-CN" altLang="en-US" sz="1200" b="1" dirty="0" smtClean="0">
                <a:latin typeface="Lato"/>
                <a:ea typeface="Lato"/>
                <a:cs typeface="Lato"/>
                <a:sym typeface="Lato"/>
              </a:rPr>
              <a:t>的紅色實心矩形</a:t>
            </a:r>
            <a:endParaRPr lang="zh-CN" altLang="en-US"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85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Shape 1213"/>
          <p:cNvSpPr/>
          <p:nvPr/>
        </p:nvSpPr>
        <p:spPr>
          <a:xfrm>
            <a:off x="4568002" y="473821"/>
            <a:ext cx="1660077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7-1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" name="Shape 560"/>
          <p:cNvCxnSpPr/>
          <p:nvPr/>
        </p:nvCxnSpPr>
        <p:spPr>
          <a:xfrm>
            <a:off x="4180101" y="3089268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946" y="3176571"/>
            <a:ext cx="2638095" cy="14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567" y="2308316"/>
            <a:ext cx="1409524" cy="7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62" y="2787473"/>
            <a:ext cx="2260660" cy="19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libri"/>
              <a:buNone/>
            </a:pPr>
            <a:r>
              <a:rPr lang="zh-CN" dirty="0" smtClean="0">
                <a:sym typeface="Calibri"/>
              </a:rPr>
              <a:t>繪製文字圖形</a:t>
            </a:r>
            <a:endParaRPr dirty="0">
              <a:sym typeface="Calibri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834962" y="2211807"/>
            <a:ext cx="3300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Lato"/>
              <a:buNone/>
            </a:pPr>
            <a:r>
              <a:rPr lang="zh-CN" altLang="en-US" sz="1300" dirty="0" smtClean="0">
                <a:sym typeface="Lato"/>
              </a:rPr>
              <a:t>繪製簡單的文字圖形</a:t>
            </a:r>
            <a:r>
              <a:rPr lang="zh-CN" sz="1300" dirty="0" smtClean="0">
                <a:sym typeface="Lato"/>
              </a:rPr>
              <a:t>    </a:t>
            </a:r>
            <a:endParaRPr sz="1300" dirty="0">
              <a:sym typeface="Lato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405104" y="1308150"/>
            <a:ext cx="2559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r>
              <a:rPr lang="zh-CN" altLang="en-US" sz="1200" b="1" dirty="0" smtClean="0">
                <a:latin typeface="Lato"/>
                <a:ea typeface="Lato"/>
                <a:cs typeface="Lato"/>
                <a:sym typeface="Lato"/>
              </a:rPr>
              <a:t>將會</a:t>
            </a:r>
            <a:r>
              <a:rPr lang="zh-CN" sz="1200" b="1" dirty="0" smtClean="0">
                <a:latin typeface="Lato"/>
                <a:ea typeface="Lato"/>
                <a:cs typeface="Lato"/>
                <a:sym typeface="Lato"/>
              </a:rPr>
              <a:t>在</a:t>
            </a:r>
            <a:r>
              <a:rPr lang="zh-CN" altLang="en-US" sz="1200" b="1" dirty="0" smtClean="0">
                <a:latin typeface="Lato"/>
                <a:ea typeface="Lato"/>
                <a:cs typeface="Lato"/>
                <a:sym typeface="Lato"/>
              </a:rPr>
              <a:t>坐標</a:t>
            </a:r>
            <a:r>
              <a:rPr lang="zh-CN" sz="1200" b="1" dirty="0" smtClean="0">
                <a:latin typeface="Lato"/>
                <a:ea typeface="Lato"/>
                <a:cs typeface="Lato"/>
                <a:sym typeface="Lato"/>
              </a:rPr>
              <a:t>（</a:t>
            </a:r>
            <a:r>
              <a:rPr lang="zh-CN" sz="1200" b="1" dirty="0">
                <a:latin typeface="Lato"/>
                <a:ea typeface="Lato"/>
                <a:cs typeface="Lato"/>
                <a:sym typeface="Lato"/>
              </a:rPr>
              <a:t>10,60</a:t>
            </a:r>
            <a:r>
              <a:rPr lang="zh-CN" sz="1200" b="1" dirty="0" smtClean="0">
                <a:latin typeface="Lato"/>
                <a:ea typeface="Lato"/>
                <a:cs typeface="Lato"/>
                <a:sym typeface="Lato"/>
              </a:rPr>
              <a:t>）</a:t>
            </a:r>
            <a:r>
              <a:rPr lang="zh-CN" altLang="en-US" sz="1200" b="1" dirty="0" smtClean="0">
                <a:latin typeface="Lato"/>
                <a:ea typeface="Lato"/>
                <a:cs typeface="Lato"/>
                <a:sym typeface="Lato"/>
              </a:rPr>
              <a:t>為起點繪製</a:t>
            </a:r>
            <a:r>
              <a:rPr lang="zh-CN" sz="1200" b="1" dirty="0" smtClean="0">
                <a:latin typeface="Lato"/>
                <a:ea typeface="Lato"/>
                <a:cs typeface="Lato"/>
                <a:sym typeface="Lato"/>
              </a:rPr>
              <a:t>出</a:t>
            </a:r>
            <a:r>
              <a:rPr lang="zh-CN" sz="1200" b="1" dirty="0">
                <a:latin typeface="Lato"/>
                <a:ea typeface="Lato"/>
                <a:cs typeface="Lato"/>
                <a:sym typeface="Lato"/>
              </a:rPr>
              <a:t>一段文字“hello world”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86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" name="Shape 560"/>
          <p:cNvCxnSpPr/>
          <p:nvPr/>
        </p:nvCxnSpPr>
        <p:spPr>
          <a:xfrm>
            <a:off x="4030900" y="2370057"/>
            <a:ext cx="79612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67" y="2528306"/>
            <a:ext cx="2434574" cy="15926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68" y="1747354"/>
            <a:ext cx="1409524" cy="780952"/>
          </a:xfrm>
          <a:prstGeom prst="rect">
            <a:avLst/>
          </a:prstGeom>
        </p:spPr>
      </p:pic>
      <p:sp>
        <p:nvSpPr>
          <p:cNvPr id="12" name="Shape 1213"/>
          <p:cNvSpPr/>
          <p:nvPr/>
        </p:nvSpPr>
        <p:spPr>
          <a:xfrm>
            <a:off x="4557844" y="392194"/>
            <a:ext cx="188359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7-2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852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3505117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2400" dirty="0" smtClean="0"/>
              <a:t>OLED</a:t>
            </a:r>
            <a:r>
              <a:rPr lang="zh-CN" altLang="en-US" sz="2400" dirty="0" smtClean="0"/>
              <a:t>螢幕模組：</a:t>
            </a: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練練手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6" name="Shape 1156"/>
          <p:cNvSpPr txBox="1"/>
          <p:nvPr/>
        </p:nvSpPr>
        <p:spPr>
          <a:xfrm>
            <a:off x="730000" y="1930650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挑戰一下：</a:t>
            </a:r>
            <a:endParaRPr lang="zh-CN" altLang="en-US" sz="13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結合前面所學“繪製圖案”和“繪製文字”，製作一個小動畫</a:t>
            </a: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87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Shape 686" descr="modFinal_0003_IMG_1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4957" y="1150583"/>
            <a:ext cx="2346484" cy="23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56"/>
          <p:cNvSpPr txBox="1"/>
          <p:nvPr/>
        </p:nvSpPr>
        <p:spPr>
          <a:xfrm>
            <a:off x="4644962" y="4670607"/>
            <a:ext cx="3505116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100" dirty="0" smtClean="0">
                <a:solidFill>
                  <a:schemeClr val="bg2"/>
                </a:solidFill>
                <a:latin typeface="Lato"/>
                <a:ea typeface="Lato"/>
                <a:cs typeface="Lato"/>
              </a:rPr>
              <a:t>注：參考程式在下一頁</a:t>
            </a:r>
            <a:endParaRPr sz="1100" dirty="0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359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88</a:t>
            </a:fld>
            <a:endParaRPr lang="zh-CN" altLang="en-US" dirty="0"/>
          </a:p>
        </p:txBody>
      </p:sp>
      <p:sp>
        <p:nvSpPr>
          <p:cNvPr id="7" name="Shape 1213"/>
          <p:cNvSpPr/>
          <p:nvPr/>
        </p:nvSpPr>
        <p:spPr>
          <a:xfrm>
            <a:off x="818964" y="646194"/>
            <a:ext cx="1954716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7-3</a:t>
            </a: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24" y="1272594"/>
            <a:ext cx="2601179" cy="3870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008" y="378514"/>
            <a:ext cx="2801482" cy="33706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490" y="378514"/>
            <a:ext cx="2623510" cy="33744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116" y="3474782"/>
            <a:ext cx="1727073" cy="1668669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099475" y="646194"/>
            <a:ext cx="853440" cy="4271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020066" y="549871"/>
            <a:ext cx="626673" cy="3199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130895" y="7552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7-3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6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334856"/>
            <a:ext cx="9145650" cy="3169767"/>
            <a:chOff x="0" y="1334857"/>
            <a:chExt cx="9145650" cy="2558282"/>
          </a:xfrm>
        </p:grpSpPr>
        <p:sp>
          <p:nvSpPr>
            <p:cNvPr id="6" name="矩形 5"/>
            <p:cNvSpPr/>
            <p:nvPr/>
          </p:nvSpPr>
          <p:spPr>
            <a:xfrm>
              <a:off x="1650" y="1334857"/>
              <a:ext cx="9144000" cy="2333377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756339"/>
              <a:ext cx="9144000" cy="136800"/>
            </a:xfrm>
            <a:prstGeom prst="rect">
              <a:avLst/>
            </a:prstGeom>
            <a:solidFill>
              <a:schemeClr val="tx1">
                <a:lumMod val="7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9" name="Shape 659"/>
          <p:cNvSpPr txBox="1">
            <a:spLocks noGrp="1"/>
          </p:cNvSpPr>
          <p:nvPr>
            <p:ph type="title"/>
          </p:nvPr>
        </p:nvSpPr>
        <p:spPr>
          <a:xfrm>
            <a:off x="729450" y="1398650"/>
            <a:ext cx="76884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環境</a:t>
            </a:r>
            <a:r>
              <a:rPr lang="zh-CN" altLang="en-US" dirty="0" smtClean="0"/>
              <a:t>感測</a:t>
            </a:r>
            <a:r>
              <a:rPr lang="zh-CN" sz="30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0" name="Shape 660"/>
          <p:cNvSpPr txBox="1">
            <a:spLocks noGrp="1"/>
          </p:cNvSpPr>
          <p:nvPr>
            <p:ph type="subTitle" idx="4294967295"/>
          </p:nvPr>
        </p:nvSpPr>
        <p:spPr>
          <a:xfrm>
            <a:off x="729450" y="2108450"/>
            <a:ext cx="4949455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關於環境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感測</a:t>
            </a: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環境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感測</a:t>
            </a: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模組設定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讀取環境參數</a:t>
            </a: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（聲音感測器、光敏電阻、濕度溫度感測器</a:t>
            </a:r>
            <a:r>
              <a:rPr lang="zh-CN" altLang="en-US" sz="1200" b="1" i="0" u="none" strike="noStrike" cap="none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）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i="0" u="none" strike="noStrike" cap="none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RGB燈光設定</a:t>
            </a:r>
            <a:endParaRPr sz="12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設置蜂鳴器</a:t>
            </a:r>
            <a:endParaRPr lang="en-US" altLang="zh-CN" sz="1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AutoNum type="arabicPeriod"/>
            </a:pPr>
            <a:r>
              <a:rPr lang="zh-CN" altLang="en-US" sz="12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案例：讀取並顯示環境參數</a:t>
            </a:r>
            <a:endParaRPr dirty="0"/>
          </a:p>
          <a:p>
            <a: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endParaRPr sz="1200" b="1" i="0" u="none" strike="noStrike" cap="none" dirty="0">
              <a:solidFill>
                <a:srgbClr val="F2F2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89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Raleway"/>
              <a:buNone/>
            </a:pPr>
            <a:r>
              <a:rPr lang="zh-CN" sz="2400" b="1" i="0" u="none" strike="noStrike" cap="none" dirty="0" smtClean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電子模組簡介</a:t>
            </a:r>
            <a:endParaRPr sz="2600" b="1" i="0" u="none" strike="noStrike" cap="none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39" y="2062419"/>
            <a:ext cx="2474896" cy="247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7471" y="2062419"/>
            <a:ext cx="2474896" cy="247489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/>
          <p:nvPr/>
        </p:nvSpPr>
        <p:spPr>
          <a:xfrm>
            <a:off x="3461848" y="2032724"/>
            <a:ext cx="2087067" cy="152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</a:pPr>
            <a:r>
              <a:rPr lang="zh-CN" altLang="en-US" b="1" dirty="0" smtClean="0">
                <a:solidFill>
                  <a:srgbClr val="434343"/>
                </a:solidFill>
                <a:latin typeface="Lato"/>
                <a:sym typeface="Lato"/>
              </a:rPr>
              <a:t>主機板模組</a:t>
            </a:r>
            <a:endParaRPr dirty="0" smtClean="0"/>
          </a:p>
          <a:p>
            <a:pPr marL="160421" lvl="0" indent="-160421">
              <a:lnSpc>
                <a:spcPct val="140000"/>
              </a:lnSpc>
              <a:buClr>
                <a:srgbClr val="434343"/>
              </a:buClr>
              <a:buSzPts val="500"/>
              <a:buFont typeface="Lato"/>
              <a:buChar char="•"/>
            </a:pPr>
            <a:r>
              <a:rPr lang="en-US" altLang="zh-CN" sz="1000" b="1" dirty="0" err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CocoMod</a:t>
            </a:r>
            <a:r>
              <a:rPr lang="en-US" altLang="zh-CN" sz="10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™ 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的大腦（即</a:t>
            </a:r>
            <a:r>
              <a:rPr lang="en-US" altLang="zh-CN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MCU</a:t>
            </a:r>
            <a:r>
              <a:rPr lang="zh-CN" altLang="en-US" sz="10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）</a:t>
            </a:r>
          </a:p>
          <a:p>
            <a:pPr marL="160421" lvl="0" indent="-160421">
              <a:lnSpc>
                <a:spcPct val="140000"/>
              </a:lnSpc>
              <a:buClr>
                <a:srgbClr val="434343"/>
              </a:buClr>
              <a:buSzPts val="500"/>
              <a:buFont typeface="Lato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為所有電子模組中最</a:t>
            </a:r>
            <a:r>
              <a:rPr lang="zh-CN" altLang="en-US" sz="10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重要的部分，控制其他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所有的模組</a:t>
            </a:r>
            <a:endParaRPr lang="en-US" altLang="zh-CN" sz="1000" b="1" i="0" u="none" strike="noStrike" cap="none" dirty="0" smtClean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3399910" y="3558856"/>
            <a:ext cx="2149005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</a:pPr>
            <a:r>
              <a:rPr lang="zh-CN" sz="1400" b="1" i="0" u="none" strike="noStrike" cap="none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教</a:t>
            </a:r>
            <a:r>
              <a:rPr lang="zh-CN" altLang="en-US" sz="1400" b="1" i="0" u="none" strike="noStrike" cap="none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學模組</a:t>
            </a:r>
            <a:endParaRPr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0421" lvl="0" indent="-160421" algn="just">
              <a:lnSpc>
                <a:spcPct val="140000"/>
              </a:lnSpc>
              <a:buClr>
                <a:srgbClr val="434343"/>
              </a:buClr>
              <a:buSzPts val="500"/>
              <a:buFont typeface="Lato"/>
              <a:buChar char="•"/>
            </a:pP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幫助大家瞭解電子和</a:t>
            </a:r>
            <a:r>
              <a:rPr lang="en-US" altLang="zh-CN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Arduino </a:t>
            </a:r>
            <a:r>
              <a:rPr lang="zh-CN" altLang="en-US" sz="1000" b="1" dirty="0" smtClean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基本知識，和如何編寫相關的程式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Shape 399"/>
          <p:cNvCxnSpPr/>
          <p:nvPr/>
        </p:nvCxnSpPr>
        <p:spPr>
          <a:xfrm flipH="1">
            <a:off x="2836954" y="2440381"/>
            <a:ext cx="537000" cy="5370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0" name="Shape 400"/>
          <p:cNvCxnSpPr/>
          <p:nvPr/>
        </p:nvCxnSpPr>
        <p:spPr>
          <a:xfrm rot="10800000" flipH="1">
            <a:off x="5548915" y="3651781"/>
            <a:ext cx="526200" cy="526200"/>
          </a:xfrm>
          <a:prstGeom prst="straightConnector1">
            <a:avLst/>
          </a:prstGeom>
          <a:noFill/>
          <a:ln w="25400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8" y="174901"/>
            <a:ext cx="1116476" cy="196355"/>
          </a:xfrm>
          <a:prstGeom prst="rect">
            <a:avLst/>
          </a:prstGeom>
        </p:spPr>
      </p:pic>
      <p:sp>
        <p:nvSpPr>
          <p:cNvPr id="10" name="灯片编号占位符 1"/>
          <p:cNvSpPr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37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98" y="1598110"/>
            <a:ext cx="2798897" cy="279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關於環境</a:t>
            </a:r>
            <a:r>
              <a:rPr lang="zh-CN" altLang="en-US" dirty="0" smtClean="0"/>
              <a:t>感測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6" name="Shape 666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856576" cy="25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環境</a:t>
            </a:r>
            <a:r>
              <a:rPr lang="zh-CN" altLang="en-US" sz="1300" dirty="0" smtClean="0">
                <a:solidFill>
                  <a:srgbClr val="000000"/>
                </a:solidFill>
              </a:rPr>
              <a:t>感測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模組包含多個感測器，可以用來偵測環境相關資料。含有如下組件</a:t>
            </a:r>
            <a:endParaRPr sz="1300" b="0" i="0" u="none" strike="noStrike" cap="none" dirty="0">
              <a:solidFill>
                <a:srgbClr val="000000"/>
              </a:solidFill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1. 光照感應元件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，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 資料介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口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為A1</a:t>
            </a:r>
            <a:endParaRPr sz="13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2.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聲音感應元件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，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資料介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口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為A2</a:t>
            </a:r>
            <a:endParaRPr sz="13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3.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溫度/濕度感應元件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，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資料介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口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為A4</a:t>
            </a:r>
            <a:endParaRPr sz="13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4.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蜂鳴器元件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，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資料介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口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為D7</a:t>
            </a:r>
            <a:endParaRPr sz="13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5. RGB燈光元件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，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 對應介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口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分別為D9,D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10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,D1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1</a:t>
            </a:r>
            <a:endParaRPr sz="13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90</a:t>
            </a:fld>
            <a:endParaRPr lang="zh-CN" altLang="en-US" dirty="0"/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095496" y="2276692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9" name="圆角矩形标注 8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1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69691" y="2586728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12" name="圆角矩形标注 11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2"/>
                  </a:solidFill>
                </a:rPr>
                <a:t>2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57760" y="2453542"/>
            <a:ext cx="255263" cy="261610"/>
            <a:chOff x="3919454" y="1904007"/>
            <a:chExt cx="255263" cy="261610"/>
          </a:xfrm>
          <a:solidFill>
            <a:schemeClr val="tx2">
              <a:lumMod val="50000"/>
            </a:schemeClr>
          </a:solidFill>
        </p:grpSpPr>
        <p:sp>
          <p:nvSpPr>
            <p:cNvPr id="18" name="圆角矩形标注 17"/>
            <p:cNvSpPr/>
            <p:nvPr/>
          </p:nvSpPr>
          <p:spPr>
            <a:xfrm>
              <a:off x="3937182" y="1925328"/>
              <a:ext cx="237535" cy="218968"/>
            </a:xfrm>
            <a:prstGeom prst="wedgeRoundRectCallout">
              <a:avLst>
                <a:gd name="adj1" fmla="val -19295"/>
                <a:gd name="adj2" fmla="val 7291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919454" y="1904007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3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45148" y="3477868"/>
            <a:ext cx="245437" cy="261610"/>
            <a:chOff x="4042024" y="2173088"/>
            <a:chExt cx="245437" cy="261610"/>
          </a:xfrm>
          <a:solidFill>
            <a:schemeClr val="tx2">
              <a:lumMod val="50000"/>
            </a:schemeClr>
          </a:solidFill>
        </p:grpSpPr>
        <p:sp>
          <p:nvSpPr>
            <p:cNvPr id="21" name="圆角矩形标注 20"/>
            <p:cNvSpPr/>
            <p:nvPr/>
          </p:nvSpPr>
          <p:spPr>
            <a:xfrm>
              <a:off x="4049926" y="2194409"/>
              <a:ext cx="237535" cy="218968"/>
            </a:xfrm>
            <a:prstGeom prst="wedgeRoundRectCallout">
              <a:avLst>
                <a:gd name="adj1" fmla="val 32833"/>
                <a:gd name="adj2" fmla="val -69543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042024" y="2173088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4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50924" y="3091225"/>
            <a:ext cx="237535" cy="261610"/>
            <a:chOff x="4222870" y="1911478"/>
            <a:chExt cx="237535" cy="261610"/>
          </a:xfrm>
          <a:solidFill>
            <a:schemeClr val="tx2">
              <a:lumMod val="50000"/>
            </a:schemeClr>
          </a:solidFill>
        </p:grpSpPr>
        <p:sp>
          <p:nvSpPr>
            <p:cNvPr id="24" name="圆角矩形标注 23"/>
            <p:cNvSpPr/>
            <p:nvPr/>
          </p:nvSpPr>
          <p:spPr>
            <a:xfrm>
              <a:off x="4222870" y="1932799"/>
              <a:ext cx="237535" cy="218968"/>
            </a:xfrm>
            <a:prstGeom prst="wedgeRoundRectCallout">
              <a:avLst>
                <a:gd name="adj1" fmla="val 69924"/>
                <a:gd name="adj2" fmla="val -26044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222870" y="1911478"/>
              <a:ext cx="2235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2"/>
                  </a:solidFill>
                </a:rPr>
                <a:t>5</a:t>
              </a:r>
              <a:endParaRPr lang="zh-CN" altLang="en-US" sz="1100" dirty="0"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環境</a:t>
            </a:r>
            <a:r>
              <a:rPr lang="zh-CN" altLang="en-US" dirty="0" smtClean="0"/>
              <a:t>感測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模組設定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3" name="Shape 673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471665" cy="25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使用環境</a:t>
            </a:r>
            <a:r>
              <a:rPr lang="zh-CN" altLang="en-US" sz="1300" dirty="0" smtClean="0">
                <a:solidFill>
                  <a:srgbClr val="000000"/>
                </a:solidFill>
              </a:rPr>
              <a:t>感測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模組之前，都需要進行初始化 </a:t>
            </a:r>
            <a:endParaRPr sz="1300" b="0" i="0" u="none" strike="noStrike" cap="none" dirty="0">
              <a:solidFill>
                <a:srgbClr val="000000"/>
              </a:solidFill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在 CocoBlockly 中，選擇「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環境</a:t>
            </a:r>
            <a:r>
              <a:rPr lang="zh-CN" altLang="en-US" sz="1300" dirty="0" smtClean="0">
                <a:solidFill>
                  <a:srgbClr val="000000"/>
                </a:solidFill>
              </a:rPr>
              <a:t>感測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」</a:t>
            </a:r>
            <a:r>
              <a:rPr lang="zh-CN" altLang="en-US" sz="1300" dirty="0" smtClean="0">
                <a:solidFill>
                  <a:srgbClr val="000000"/>
                </a:solidFill>
              </a:rPr>
              <a:t>，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隨後將「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環境</a:t>
            </a:r>
            <a:r>
              <a:rPr lang="zh-CN" altLang="en-US" sz="1300" dirty="0" smtClean="0">
                <a:solidFill>
                  <a:srgbClr val="000000"/>
                </a:solidFill>
              </a:rPr>
              <a:t>感測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設置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」拖進工作區中，如下圖</a:t>
            </a:r>
            <a:endParaRPr sz="1300" b="0" i="0" u="none" strike="noStrike" cap="none" dirty="0">
              <a:solidFill>
                <a:srgbClr val="000000"/>
              </a:solidFill>
              <a:sym typeface="Lat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91</a:t>
            </a:fld>
            <a:endParaRPr lang="zh-CN" altLang="en-US" dirty="0"/>
          </a:p>
        </p:txBody>
      </p:sp>
      <p:sp>
        <p:nvSpPr>
          <p:cNvPr id="7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40" y="3360732"/>
            <a:ext cx="1608468" cy="9061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05" y="714657"/>
            <a:ext cx="2442166" cy="4267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205" y="234636"/>
            <a:ext cx="1780952" cy="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聲音感測器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1" name="Shape 681"/>
          <p:cNvSpPr txBox="1">
            <a:spLocks noGrp="1"/>
          </p:cNvSpPr>
          <p:nvPr>
            <p:ph type="subTitle" idx="1"/>
          </p:nvPr>
        </p:nvSpPr>
        <p:spPr>
          <a:xfrm>
            <a:off x="730000" y="1824711"/>
            <a:ext cx="3678371" cy="25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聲音感測器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能夠讀取周圍聲音的數值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，數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值</a:t>
            </a:r>
            <a:r>
              <a:rPr lang="zh-CN" altLang="en-US" sz="1300" b="0" i="0" u="none" strike="noStrike" cap="none" dirty="0" smtClean="0">
                <a:solidFill>
                  <a:srgbClr val="000000"/>
                </a:solidFill>
                <a:sym typeface="Lato"/>
              </a:rPr>
              <a:t>範圍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為 </a:t>
            </a:r>
            <a:r>
              <a:rPr lang="en-US" alt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0~1023</a:t>
            </a:r>
            <a:r>
              <a:rPr lang="zh-CN" altLang="en-US" sz="1300" dirty="0" smtClean="0"/>
              <a:t>，</a:t>
            </a:r>
            <a:r>
              <a:rPr lang="zh-CN" sz="1300" b="0" i="0" u="none" strike="noStrike" cap="none" dirty="0" smtClean="0">
                <a:solidFill>
                  <a:srgbClr val="000000"/>
                </a:solidFill>
                <a:sym typeface="Lato"/>
              </a:rPr>
              <a:t>數據引腳為 A2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在「環境感應」中與聲音感測器相關的 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如下圖所示</a:t>
            </a: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endParaRPr lang="en-US" altLang="zh-CN"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endParaRPr lang="zh-CN" altLang="en-US" sz="1300" dirty="0">
              <a:solidFill>
                <a:srgbClr val="000000"/>
              </a:solidFill>
            </a:endParaRPr>
          </a:p>
        </p:txBody>
      </p:sp>
      <p:pic>
        <p:nvPicPr>
          <p:cNvPr id="683" name="Shape 6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49" y="675013"/>
            <a:ext cx="1813699" cy="1494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92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674" y="3066443"/>
            <a:ext cx="2514286" cy="11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62" y="3785066"/>
            <a:ext cx="3200948" cy="4718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49" y="2446705"/>
            <a:ext cx="1780952" cy="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908368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光敏電阻(亮度感測器)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1" name="Shape 691"/>
          <p:cNvSpPr txBox="1">
            <a:spLocks noGrp="1"/>
          </p:cNvSpPr>
          <p:nvPr>
            <p:ph type="subTitle" idx="1"/>
          </p:nvPr>
        </p:nvSpPr>
        <p:spPr>
          <a:xfrm>
            <a:off x="724950" y="2146575"/>
            <a:ext cx="3654545" cy="25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300" dirty="0" smtClean="0">
                <a:solidFill>
                  <a:srgbClr val="000000"/>
                </a:solidFill>
              </a:rPr>
              <a:t>光敏電阻</a:t>
            </a:r>
            <a:r>
              <a:rPr lang="zh-CN" sz="1300" dirty="0" smtClean="0">
                <a:solidFill>
                  <a:srgbClr val="000000"/>
                </a:solidFill>
              </a:rPr>
              <a:t>能夠讀取周圍光照強度的數值,</a:t>
            </a:r>
            <a:r>
              <a:rPr lang="zh-CN" altLang="en-US" sz="1300" dirty="0" smtClean="0">
                <a:solidFill>
                  <a:srgbClr val="000000"/>
                </a:solidFill>
              </a:rPr>
              <a:t>數值範圍</a:t>
            </a:r>
            <a:r>
              <a:rPr lang="zh-CN" sz="1300" dirty="0" smtClean="0">
                <a:solidFill>
                  <a:srgbClr val="000000"/>
                </a:solidFill>
              </a:rPr>
              <a:t>為 0</a:t>
            </a:r>
            <a:r>
              <a:rPr lang="en-US" altLang="zh-CN" sz="1300" dirty="0" smtClean="0">
                <a:solidFill>
                  <a:srgbClr val="000000"/>
                </a:solidFill>
              </a:rPr>
              <a:t>~1023</a:t>
            </a:r>
            <a:r>
              <a:rPr lang="zh-CN" altLang="en-US" sz="1300" dirty="0" smtClean="0">
                <a:solidFill>
                  <a:srgbClr val="000000"/>
                </a:solidFill>
              </a:rPr>
              <a:t>，</a:t>
            </a:r>
            <a:r>
              <a:rPr lang="zh-CN" sz="1300" dirty="0" smtClean="0">
                <a:solidFill>
                  <a:srgbClr val="000000"/>
                </a:solidFill>
              </a:rPr>
              <a:t>數據引腳為 A1</a:t>
            </a:r>
            <a:endParaRPr sz="13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在「環境感應」中與光敏電阻相關的 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如下圖所示</a:t>
            </a:r>
            <a:endParaRPr lang="zh-CN" altLang="en-US" sz="1300" dirty="0">
              <a:solidFill>
                <a:srgbClr val="000000"/>
              </a:solidFill>
            </a:endParaRPr>
          </a:p>
        </p:txBody>
      </p:sp>
      <p:pic>
        <p:nvPicPr>
          <p:cNvPr id="694" name="Shape 6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3944" y="590550"/>
            <a:ext cx="1707236" cy="16207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93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78" y="3059578"/>
            <a:ext cx="2409524" cy="14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66" y="3869138"/>
            <a:ext cx="2428571" cy="52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228" y="2563949"/>
            <a:ext cx="1780952" cy="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溫度濕度感測器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1" name="Shape 701"/>
          <p:cNvSpPr txBox="1">
            <a:spLocks noGrp="1"/>
          </p:cNvSpPr>
          <p:nvPr>
            <p:ph type="subTitle" idx="1"/>
          </p:nvPr>
        </p:nvSpPr>
        <p:spPr>
          <a:xfrm>
            <a:off x="797649" y="1955526"/>
            <a:ext cx="3524366" cy="139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300" dirty="0" smtClean="0">
                <a:solidFill>
                  <a:srgbClr val="000000"/>
                </a:solidFill>
              </a:rPr>
              <a:t>溫度和濕度感測器</a:t>
            </a:r>
            <a:r>
              <a:rPr lang="zh-CN" sz="1300" dirty="0" smtClean="0">
                <a:solidFill>
                  <a:srgbClr val="000000"/>
                </a:solidFill>
              </a:rPr>
              <a:t>能夠讀取周圍溫度的數值,</a:t>
            </a:r>
            <a:endParaRPr sz="13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altLang="en-US" sz="1300" dirty="0" smtClean="0">
                <a:solidFill>
                  <a:srgbClr val="000000"/>
                </a:solidFill>
              </a:rPr>
              <a:t>資料</a:t>
            </a:r>
            <a:r>
              <a:rPr lang="zh-CN" sz="1300" dirty="0" smtClean="0">
                <a:solidFill>
                  <a:srgbClr val="000000"/>
                </a:solidFill>
              </a:rPr>
              <a:t>引腳為 D4</a:t>
            </a:r>
            <a:endParaRPr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溫度數值範圍是</a:t>
            </a:r>
            <a:r>
              <a:rPr lang="en-US" altLang="zh-CN" sz="1300" dirty="0" smtClean="0">
                <a:solidFill>
                  <a:srgbClr val="000000"/>
                </a:solidFill>
              </a:rPr>
              <a:t>0-50 </a:t>
            </a:r>
            <a:r>
              <a:rPr lang="en-US" altLang="zh-CN" sz="1300" dirty="0">
                <a:solidFill>
                  <a:srgbClr val="000000"/>
                </a:solidFill>
              </a:rPr>
              <a:t>°</a:t>
            </a:r>
            <a:r>
              <a:rPr lang="en-US" altLang="zh-CN" sz="1300" dirty="0" smtClean="0">
                <a:solidFill>
                  <a:srgbClr val="000000"/>
                </a:solidFill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</a:rPr>
              <a:t>（誤差</a:t>
            </a:r>
            <a:r>
              <a:rPr lang="en-US" altLang="zh-CN" sz="1300" dirty="0" smtClean="0">
                <a:solidFill>
                  <a:srgbClr val="000000"/>
                </a:solidFill>
              </a:rPr>
              <a:t>± </a:t>
            </a:r>
            <a:r>
              <a:rPr lang="en-US" altLang="zh-CN" sz="1300" dirty="0">
                <a:solidFill>
                  <a:srgbClr val="000000"/>
                </a:solidFill>
              </a:rPr>
              <a:t>2 °C</a:t>
            </a:r>
            <a:r>
              <a:rPr lang="zh-CN" altLang="en-US" sz="1300" dirty="0">
                <a:solidFill>
                  <a:srgbClr val="000000"/>
                </a:solidFill>
              </a:rPr>
              <a:t>）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濕度數值範圍是</a:t>
            </a:r>
            <a:r>
              <a:rPr lang="en-US" altLang="zh-CN" sz="1300" dirty="0" smtClean="0">
                <a:solidFill>
                  <a:srgbClr val="000000"/>
                </a:solidFill>
              </a:rPr>
              <a:t>20-90</a:t>
            </a:r>
            <a:r>
              <a:rPr lang="en-US" altLang="zh-CN" sz="1300" dirty="0">
                <a:solidFill>
                  <a:srgbClr val="000000"/>
                </a:solidFill>
              </a:rPr>
              <a:t>% </a:t>
            </a:r>
            <a:r>
              <a:rPr lang="zh-CN" altLang="en-US" sz="1300" dirty="0" smtClean="0">
                <a:solidFill>
                  <a:srgbClr val="000000"/>
                </a:solidFill>
              </a:rPr>
              <a:t>（誤差</a:t>
            </a:r>
            <a:r>
              <a:rPr lang="en-US" altLang="zh-CN" sz="1300" dirty="0" smtClean="0">
                <a:solidFill>
                  <a:srgbClr val="000000"/>
                </a:solidFill>
              </a:rPr>
              <a:t>± </a:t>
            </a:r>
            <a:r>
              <a:rPr lang="en-US" altLang="zh-CN" sz="1300" dirty="0">
                <a:solidFill>
                  <a:srgbClr val="000000"/>
                </a:solidFill>
              </a:rPr>
              <a:t>5%</a:t>
            </a:r>
            <a:r>
              <a:rPr lang="zh-CN" altLang="en-US" sz="1300" dirty="0" smtClean="0">
                <a:solidFill>
                  <a:srgbClr val="000000"/>
                </a:solidFill>
              </a:rPr>
              <a:t>）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在「環境感應」中與光敏電阻相關的 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如下圖所示</a:t>
            </a:r>
            <a:endParaRPr lang="zh-CN" altLang="en-US" sz="1300" dirty="0">
              <a:solidFill>
                <a:srgbClr val="000000"/>
              </a:solidFill>
            </a:endParaRP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3944" y="571500"/>
            <a:ext cx="1610801" cy="163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94</a:t>
            </a:fld>
            <a:endParaRPr lang="zh-CN" altLang="en-US" dirty="0"/>
          </a:p>
        </p:txBody>
      </p:sp>
      <p:sp>
        <p:nvSpPr>
          <p:cNvPr id="10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497" y="2957948"/>
            <a:ext cx="1916951" cy="1995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546" y="3610929"/>
            <a:ext cx="2428571" cy="13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496" y="2481317"/>
            <a:ext cx="1780952" cy="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RGB燈光設定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2" name="Shape 712"/>
          <p:cNvSpPr txBox="1">
            <a:spLocks noGrp="1"/>
          </p:cNvSpPr>
          <p:nvPr>
            <p:ph type="subTitle" idx="1"/>
          </p:nvPr>
        </p:nvSpPr>
        <p:spPr>
          <a:xfrm>
            <a:off x="730000" y="1943088"/>
            <a:ext cx="3794375" cy="139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通過設置RGB資料介</a:t>
            </a:r>
            <a:r>
              <a:rPr lang="zh-CN" altLang="en-US" sz="1300" dirty="0" smtClean="0">
                <a:solidFill>
                  <a:srgbClr val="000000"/>
                </a:solidFill>
              </a:rPr>
              <a:t>口</a:t>
            </a:r>
            <a:r>
              <a:rPr lang="zh-CN" sz="1300" dirty="0" smtClean="0">
                <a:solidFill>
                  <a:srgbClr val="000000"/>
                </a:solidFill>
              </a:rPr>
              <a:t>：D9,D10,D11</a:t>
            </a:r>
            <a:endParaRPr sz="13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zh-CN" sz="1300" dirty="0" smtClean="0">
                <a:solidFill>
                  <a:srgbClr val="000000"/>
                </a:solidFill>
              </a:rPr>
              <a:t>和設置對應R,G,B參數值可以設置顏色</a:t>
            </a:r>
            <a:endParaRPr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在「環境感應」中與</a:t>
            </a:r>
            <a:r>
              <a:rPr lang="en-US" altLang="zh-CN" sz="1300" dirty="0" smtClean="0">
                <a:solidFill>
                  <a:srgbClr val="000000"/>
                </a:solidFill>
              </a:rPr>
              <a:t>RGB</a:t>
            </a:r>
            <a:r>
              <a:rPr lang="zh-CN" altLang="en-US" sz="1300" dirty="0" smtClean="0">
                <a:solidFill>
                  <a:srgbClr val="000000"/>
                </a:solidFill>
              </a:rPr>
              <a:t>燈光相關的 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如下圖所示</a:t>
            </a:r>
            <a:endParaRPr lang="zh-CN" altLang="en-US" sz="1300" dirty="0">
              <a:solidFill>
                <a:srgbClr val="00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6363" y="650962"/>
            <a:ext cx="1821085" cy="1606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95</a:t>
            </a:fld>
            <a:endParaRPr lang="zh-CN" altLang="en-US" dirty="0"/>
          </a:p>
        </p:txBody>
      </p:sp>
      <p:sp>
        <p:nvSpPr>
          <p:cNvPr id="9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363" y="2864386"/>
            <a:ext cx="1736186" cy="20851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62" y="3480778"/>
            <a:ext cx="1959410" cy="1355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597" y="2468879"/>
            <a:ext cx="1780952" cy="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設置</a:t>
            </a:r>
            <a:r>
              <a:rPr lang="zh-CN" sz="30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蜂鳴器</a:t>
            </a:r>
            <a:endParaRPr sz="3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2" name="Shape 722"/>
          <p:cNvSpPr txBox="1">
            <a:spLocks noGrp="1"/>
          </p:cNvSpPr>
          <p:nvPr>
            <p:ph type="subTitle" idx="1"/>
          </p:nvPr>
        </p:nvSpPr>
        <p:spPr>
          <a:xfrm>
            <a:off x="730000" y="1943088"/>
            <a:ext cx="3794375" cy="139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0000"/>
              </a:lnSpc>
            </a:pPr>
            <a:r>
              <a:rPr lang="zh-CN" sz="1300" dirty="0" smtClean="0">
                <a:solidFill>
                  <a:srgbClr val="000000"/>
                </a:solidFill>
              </a:rPr>
              <a:t>蜂鳴器模組，可以設置一定頻率鳴叫</a:t>
            </a:r>
            <a:r>
              <a:rPr lang="zh-CN" altLang="en-US" sz="1300" dirty="0" smtClean="0">
                <a:solidFill>
                  <a:srgbClr val="000000"/>
                </a:solidFill>
              </a:rPr>
              <a:t>，</a:t>
            </a:r>
            <a:endParaRPr sz="1300" dirty="0">
              <a:solidFill>
                <a:srgbClr val="000000"/>
              </a:solidFill>
            </a:endParaRPr>
          </a:p>
          <a:p>
            <a:pPr marL="0" indent="0">
              <a:lnSpc>
                <a:spcPct val="130000"/>
              </a:lnSpc>
            </a:pPr>
            <a:r>
              <a:rPr lang="zh-CN" sz="1300" dirty="0" smtClean="0">
                <a:solidFill>
                  <a:srgbClr val="000000"/>
                </a:solidFill>
              </a:rPr>
              <a:t>資料介</a:t>
            </a:r>
            <a:r>
              <a:rPr lang="zh-CN" altLang="en-US" sz="1300" dirty="0" smtClean="0">
                <a:solidFill>
                  <a:srgbClr val="000000"/>
                </a:solidFill>
              </a:rPr>
              <a:t>口</a:t>
            </a:r>
            <a:r>
              <a:rPr lang="zh-CN" sz="1300" dirty="0" smtClean="0">
                <a:solidFill>
                  <a:srgbClr val="000000"/>
                </a:solidFill>
              </a:rPr>
              <a:t> 為A7</a:t>
            </a:r>
            <a:endParaRPr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endParaRPr lang="en-US" altLang="zh-CN" sz="13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在「環境感應」中與</a:t>
            </a:r>
            <a:r>
              <a:rPr lang="en-US" altLang="zh-CN" sz="1300" dirty="0" smtClean="0">
                <a:solidFill>
                  <a:srgbClr val="000000"/>
                </a:solidFill>
              </a:rPr>
              <a:t>RGB</a:t>
            </a:r>
            <a:r>
              <a:rPr lang="zh-CN" altLang="en-US" sz="1300" dirty="0" smtClean="0">
                <a:solidFill>
                  <a:srgbClr val="000000"/>
                </a:solidFill>
              </a:rPr>
              <a:t>燈光相關的 </a:t>
            </a:r>
            <a:r>
              <a:rPr lang="en-US" altLang="zh-CN" sz="1300" dirty="0" smtClean="0">
                <a:solidFill>
                  <a:srgbClr val="000000"/>
                </a:solidFill>
              </a:rPr>
              <a:t>block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marL="0" lvl="0" indent="0">
              <a:lnSpc>
                <a:spcPct val="130000"/>
              </a:lnSpc>
            </a:pPr>
            <a:r>
              <a:rPr lang="zh-CN" altLang="en-US" sz="1300" dirty="0" smtClean="0">
                <a:solidFill>
                  <a:srgbClr val="000000"/>
                </a:solidFill>
              </a:rPr>
              <a:t>如下圖所示</a:t>
            </a:r>
            <a:endParaRPr lang="zh-CN" altLang="en-US" sz="1300" dirty="0">
              <a:solidFill>
                <a:srgbClr val="000000"/>
              </a:solidFill>
            </a:endParaRPr>
          </a:p>
        </p:txBody>
      </p:sp>
      <p:sp>
        <p:nvSpPr>
          <p:cNvPr id="724" name="Shape 724"/>
          <p:cNvSpPr txBox="1"/>
          <p:nvPr/>
        </p:nvSpPr>
        <p:spPr>
          <a:xfrm>
            <a:off x="730000" y="4015054"/>
            <a:ext cx="193611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 smtClean="0">
                <a:latin typeface="Lato"/>
                <a:ea typeface="Lato"/>
                <a:cs typeface="Lato"/>
                <a:sym typeface="Lato"/>
              </a:rPr>
              <a:t>關閉</a:t>
            </a:r>
            <a:r>
              <a:rPr lang="zh-CN" sz="1300" dirty="0" smtClean="0">
                <a:latin typeface="Lato"/>
                <a:ea typeface="Lato"/>
                <a:cs typeface="Lato"/>
                <a:sym typeface="Lato"/>
              </a:rPr>
              <a:t>蜂鳴器</a:t>
            </a:r>
            <a:r>
              <a:rPr lang="zh-CN" altLang="en-US" sz="1300" dirty="0" smtClean="0">
                <a:latin typeface="Lato"/>
                <a:ea typeface="Lato"/>
                <a:cs typeface="Lato"/>
                <a:sym typeface="Lato"/>
              </a:rPr>
              <a:t>：</a:t>
            </a:r>
            <a:endParaRPr sz="13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9474" y="650961"/>
            <a:ext cx="1641594" cy="1606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96</a:t>
            </a:fld>
            <a:endParaRPr lang="zh-CN" altLang="en-US" dirty="0"/>
          </a:p>
        </p:txBody>
      </p:sp>
      <p:sp>
        <p:nvSpPr>
          <p:cNvPr id="11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820" y="2417018"/>
            <a:ext cx="3161905" cy="2123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8" y="3370047"/>
            <a:ext cx="3076190" cy="5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98" y="4380906"/>
            <a:ext cx="2019048" cy="4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zh-CN" altLang="en-US" sz="2400" b="1" i="0" u="none" strike="noStrike" cap="none" dirty="0" smtClean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讀取並顯示環境參數</a:t>
            </a:r>
            <a:endParaRPr sz="24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834962" y="1930650"/>
            <a:ext cx="3534907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嘗試一下：</a:t>
            </a:r>
          </a:p>
          <a:p>
            <a:pPr lvl="0">
              <a:lnSpc>
                <a:spcPct val="140000"/>
              </a:lnSpc>
              <a:buSzPts val="1200"/>
            </a:pP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結合使用環境感應模組和</a:t>
            </a:r>
            <a:r>
              <a:rPr lang="en-US" alt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OLED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螢幕模組，將讀取的環境參數，例如溫度、濕度、亮度等顯示在</a:t>
            </a:r>
            <a:r>
              <a:rPr lang="en-US" altLang="zh-CN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OLED</a:t>
            </a:r>
            <a:r>
              <a:rPr lang="zh-CN" altLang="en-US" sz="13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螢幕上</a:t>
            </a:r>
            <a:endParaRPr lang="en-US" altLang="zh-CN" sz="1300" dirty="0" smtClean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40000"/>
              </a:lnSpc>
              <a:buSzPts val="1200"/>
            </a:pPr>
            <a:endParaRPr lang="en-US" altLang="zh-CN" sz="1200" dirty="0" smtClean="0"/>
          </a:p>
          <a:p>
            <a:pPr>
              <a:lnSpc>
                <a:spcPct val="140000"/>
              </a:lnSpc>
              <a:buSzPts val="1200"/>
            </a:pPr>
            <a:r>
              <a:rPr lang="zh-CN" altLang="en-US" sz="1200" dirty="0" smtClean="0"/>
              <a:t>首先要完成初始設置，如下圖所示：</a:t>
            </a:r>
            <a:endParaRPr lang="en-US" sz="1300" i="0" u="none" strike="noStrike" cap="none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Shape 1039"/>
          <p:cNvSpPr/>
          <p:nvPr/>
        </p:nvSpPr>
        <p:spPr>
          <a:xfrm>
            <a:off x="834962" y="709060"/>
            <a:ext cx="719518" cy="441523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5"/>
              <a:buFont typeface="Arial"/>
              <a:buNone/>
            </a:pPr>
            <a:r>
              <a:rPr lang="en-US" altLang="zh-CN" sz="2665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665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97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2" y="3845459"/>
            <a:ext cx="3209133" cy="904392"/>
          </a:xfrm>
          <a:prstGeom prst="rect">
            <a:avLst/>
          </a:prstGeom>
        </p:spPr>
      </p:pic>
      <p:sp>
        <p:nvSpPr>
          <p:cNvPr id="13" name="Shape 1213"/>
          <p:cNvSpPr/>
          <p:nvPr/>
        </p:nvSpPr>
        <p:spPr>
          <a:xfrm>
            <a:off x="4568538" y="249851"/>
            <a:ext cx="1893221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8-1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7450" y="924696"/>
            <a:ext cx="1620957" cy="3603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buSzPts val="1200"/>
            </a:pPr>
            <a:r>
              <a:rPr lang="zh-CN" altLang="en-US" dirty="0" smtClean="0"/>
              <a:t>具體內容在下一頁</a:t>
            </a:r>
            <a:endParaRPr lang="en-US" altLang="zh-CN" sz="16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0895" y="7552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8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13"/>
          <p:cNvSpPr/>
          <p:nvPr/>
        </p:nvSpPr>
        <p:spPr>
          <a:xfrm>
            <a:off x="0" y="0"/>
            <a:ext cx="1664398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8-1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98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15" y="595212"/>
            <a:ext cx="2712690" cy="3509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30" y="595212"/>
            <a:ext cx="2304762" cy="34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166" y="1205149"/>
            <a:ext cx="2036709" cy="2265839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489200" y="1330960"/>
            <a:ext cx="609600" cy="263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7" idx="3"/>
            <a:endCxn id="4" idx="1"/>
          </p:cNvCxnSpPr>
          <p:nvPr/>
        </p:nvCxnSpPr>
        <p:spPr>
          <a:xfrm>
            <a:off x="5054875" y="2338069"/>
            <a:ext cx="853440" cy="116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24476" y="4552697"/>
            <a:ext cx="723275" cy="39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buSzPts val="1200"/>
            </a:pPr>
            <a:r>
              <a:rPr lang="zh-CN" altLang="en-US" dirty="0" smtClean="0"/>
              <a:t>下一頁</a:t>
            </a:r>
            <a:endParaRPr lang="en-US" altLang="zh-CN" sz="16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30895" y="7552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4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13"/>
          <p:cNvSpPr/>
          <p:nvPr/>
        </p:nvSpPr>
        <p:spPr>
          <a:xfrm>
            <a:off x="0" y="0"/>
            <a:ext cx="1664398" cy="456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示範程式</a:t>
            </a:r>
            <a:r>
              <a:rPr lang="en-US" alt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8-1</a:t>
            </a:r>
            <a:r>
              <a:rPr lang="zh-CN" sz="2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99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7" y="767296"/>
            <a:ext cx="3114286" cy="34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922" y="600957"/>
            <a:ext cx="3390476" cy="396190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3037840" y="767297"/>
            <a:ext cx="2153920" cy="3466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130895" y="75522"/>
            <a:ext cx="95410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附視頻 </a:t>
            </a:r>
            <a:r>
              <a:rPr lang="en-US" altLang="zh-CN" sz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8-1</a:t>
            </a:r>
            <a:endParaRPr lang="zh-CN" altLang="en-US" sz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28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1A9988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</TotalTime>
  <Words>10774</Words>
  <Application>Microsoft Office PowerPoint</Application>
  <PresentationFormat>全屏显示(16:9)</PresentationFormat>
  <Paragraphs>1146</Paragraphs>
  <Slides>169</Slides>
  <Notes>169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169</vt:i4>
      </vt:variant>
    </vt:vector>
  </HeadingPairs>
  <TitlesOfParts>
    <vt:vector size="180" baseType="lpstr">
      <vt:lpstr>Arial</vt:lpstr>
      <vt:lpstr>Lato</vt:lpstr>
      <vt:lpstr>宋体</vt:lpstr>
      <vt:lpstr>黑体</vt:lpstr>
      <vt:lpstr>等线</vt:lpstr>
      <vt:lpstr>Raleway</vt:lpstr>
      <vt:lpstr>Proxima Nova</vt:lpstr>
      <vt:lpstr>Calibri</vt:lpstr>
      <vt:lpstr>Streamline</vt:lpstr>
      <vt:lpstr>Streamline</vt:lpstr>
      <vt:lpstr>Streamline</vt:lpstr>
      <vt:lpstr>CocoMod 電子模組及 CocoBlockly 使用教學</vt:lpstr>
      <vt:lpstr>目錄</vt:lpstr>
      <vt:lpstr>CocoMod 電子模組</vt:lpstr>
      <vt:lpstr>關於CocoMod</vt:lpstr>
      <vt:lpstr>電子模組展示</vt:lpstr>
      <vt:lpstr>電子模組展示</vt:lpstr>
      <vt:lpstr>電子模組展示</vt:lpstr>
      <vt:lpstr>電子模組展示</vt:lpstr>
      <vt:lpstr>電子模組簡介</vt:lpstr>
      <vt:lpstr>電子模組簡介</vt:lpstr>
      <vt:lpstr>電子模組簡介</vt:lpstr>
      <vt:lpstr>電子模組簡介</vt:lpstr>
      <vt:lpstr>電子模組簡介</vt:lpstr>
      <vt:lpstr>使用CocoBlockly</vt:lpstr>
      <vt:lpstr>關於CocoBlockly</vt:lpstr>
      <vt:lpstr>CocoBlockly介面及功能介紹</vt:lpstr>
      <vt:lpstr>CocoBlockly介面及功能介紹</vt:lpstr>
      <vt:lpstr>CocoBlockly介面及功能介紹</vt:lpstr>
      <vt:lpstr>CocoBlockly介面及功能介紹</vt:lpstr>
      <vt:lpstr>CocoBlockly介面及功能介紹</vt:lpstr>
      <vt:lpstr>Uploader下載及安裝</vt:lpstr>
      <vt:lpstr>Uploader下載及安裝: MacOS</vt:lpstr>
      <vt:lpstr>Uploader下載及安裝: MacOS</vt:lpstr>
      <vt:lpstr>Uploader下載及安裝: MacOS</vt:lpstr>
      <vt:lpstr>Uploader下載及安裝</vt:lpstr>
      <vt:lpstr>Uploader下載及安裝</vt:lpstr>
      <vt:lpstr>Uploader下載及安裝</vt:lpstr>
      <vt:lpstr>使用Uploader上傳程式</vt:lpstr>
      <vt:lpstr>使用Uploader上傳程式</vt:lpstr>
      <vt:lpstr>使用Uploader上傳程式</vt:lpstr>
      <vt:lpstr>CocoMod 結合 CocoBlockly的使用</vt:lpstr>
      <vt:lpstr>主機板模組</vt:lpstr>
      <vt:lpstr>主機板模組</vt:lpstr>
      <vt:lpstr>主機板模組</vt:lpstr>
      <vt:lpstr>模組之間的連接</vt:lpstr>
      <vt:lpstr>模組之間的連接</vt:lpstr>
      <vt:lpstr>教學模組</vt:lpstr>
      <vt:lpstr>關於教學模組</vt:lpstr>
      <vt:lpstr>LED 燈</vt:lpstr>
      <vt:lpstr>LED 燈：案例</vt:lpstr>
      <vt:lpstr>電位器</vt:lpstr>
      <vt:lpstr>電位器：案例</vt:lpstr>
      <vt:lpstr>切換開關 與 按鈕</vt:lpstr>
      <vt:lpstr>切換開關 與 按鈕：案例</vt:lpstr>
      <vt:lpstr>蜂鳴器</vt:lpstr>
      <vt:lpstr>蜂鳴器：案例</vt:lpstr>
      <vt:lpstr>教學模組：練練手</vt:lpstr>
      <vt:lpstr>PowerPoint 演示文稿</vt:lpstr>
      <vt:lpstr>正反轉接模組、平行轉接模組</vt:lpstr>
      <vt:lpstr>關於正反轉接模組</vt:lpstr>
      <vt:lpstr>正反轉接模組使用樣例</vt:lpstr>
      <vt:lpstr>關於平行轉接模組</vt:lpstr>
      <vt:lpstr>平行轉接模組使用樣例</vt:lpstr>
      <vt:lpstr> LED 燈屏模組</vt:lpstr>
      <vt:lpstr>LED 燈屏設定</vt:lpstr>
      <vt:lpstr>LED 燈設定</vt:lpstr>
      <vt:lpstr>繪製基本圖形</vt:lpstr>
      <vt:lpstr>繪製複雜圖案</vt:lpstr>
      <vt:lpstr>繪製複雜圖案</vt:lpstr>
      <vt:lpstr>LED燈屏模組：練練手</vt:lpstr>
      <vt:lpstr>LED燈屏模組：練練手</vt:lpstr>
      <vt:lpstr>音樂模組</vt:lpstr>
      <vt:lpstr>關於音樂模組</vt:lpstr>
      <vt:lpstr>關於音樂模組</vt:lpstr>
      <vt:lpstr>使用前的準備</vt:lpstr>
      <vt:lpstr>音樂模組設定</vt:lpstr>
      <vt:lpstr>關於音階和節拍</vt:lpstr>
      <vt:lpstr>關於音階和節拍</vt:lpstr>
      <vt:lpstr>關於音階和節拍</vt:lpstr>
      <vt:lpstr>播放樂符</vt:lpstr>
      <vt:lpstr>控制節拍</vt:lpstr>
      <vt:lpstr>音樂模組：練練手</vt:lpstr>
      <vt:lpstr>PowerPoint 演示文稿</vt:lpstr>
      <vt:lpstr>觸摸感測模組</vt:lpstr>
      <vt:lpstr>關於觸摸感測模組</vt:lpstr>
      <vt:lpstr>觸摸感測模組設定</vt:lpstr>
      <vt:lpstr>觸摸感測模組設定</vt:lpstr>
      <vt:lpstr>觸摸傳感模組：案例</vt:lpstr>
      <vt:lpstr>觸摸傳感模組：練練手</vt:lpstr>
      <vt:lpstr>PowerPoint 演示文稿</vt:lpstr>
      <vt:lpstr>OLED螢幕模組</vt:lpstr>
      <vt:lpstr>關於OLED螢幕模組</vt:lpstr>
      <vt:lpstr>OLED螢幕設定</vt:lpstr>
      <vt:lpstr>繪製基本圖形</vt:lpstr>
      <vt:lpstr>繪製基本圖形</vt:lpstr>
      <vt:lpstr>繪製文字圖形</vt:lpstr>
      <vt:lpstr>OLED螢幕模組：練練手</vt:lpstr>
      <vt:lpstr>PowerPoint 演示文稿</vt:lpstr>
      <vt:lpstr>環境感測模組</vt:lpstr>
      <vt:lpstr>關於環境感測模組</vt:lpstr>
      <vt:lpstr>環境感測模組設定</vt:lpstr>
      <vt:lpstr>聲音感測器</vt:lpstr>
      <vt:lpstr>光敏電阻(亮度感測器)</vt:lpstr>
      <vt:lpstr>溫度濕度感測器</vt:lpstr>
      <vt:lpstr>RGB燈光設定</vt:lpstr>
      <vt:lpstr>設置蜂鳴器</vt:lpstr>
      <vt:lpstr>讀取並顯示環境參數</vt:lpstr>
      <vt:lpstr>PowerPoint 演示文稿</vt:lpstr>
      <vt:lpstr>PowerPoint 演示文稿</vt:lpstr>
      <vt:lpstr>電機驅動模組</vt:lpstr>
      <vt:lpstr>電機驅動模組設定</vt:lpstr>
      <vt:lpstr>關於直流電機</vt:lpstr>
      <vt:lpstr>關於杜邦綫</vt:lpstr>
      <vt:lpstr>電機的接入</vt:lpstr>
      <vt:lpstr>電機的接入</vt:lpstr>
      <vt:lpstr>電機的接入</vt:lpstr>
      <vt:lpstr>電機的正傳及反轉</vt:lpstr>
      <vt:lpstr>電機的速度</vt:lpstr>
      <vt:lpstr>電機驅動模組：練練手</vt:lpstr>
      <vt:lpstr>電機驅動模組：練練手</vt:lpstr>
      <vt:lpstr>拓展：移動的小車</vt:lpstr>
      <vt:lpstr>舵機轉接模組</vt:lpstr>
      <vt:lpstr>舵機轉接模組設定</vt:lpstr>
      <vt:lpstr>舵機的接入</vt:lpstr>
      <vt:lpstr>舵機的接入</vt:lpstr>
      <vt:lpstr>舵機角度控制</vt:lpstr>
      <vt:lpstr>舵機角度控制</vt:lpstr>
      <vt:lpstr>舵機轉接模組：練練手</vt:lpstr>
      <vt:lpstr>舵機轉接模組：練練手</vt:lpstr>
      <vt:lpstr>顏色分析模組</vt:lpstr>
      <vt:lpstr>關於顏色分析模組</vt:lpstr>
      <vt:lpstr>關於顏色分析模組</vt:lpstr>
      <vt:lpstr>顏色分析模組設置</vt:lpstr>
      <vt:lpstr>獲取RGB數值</vt:lpstr>
      <vt:lpstr>顏色分析數值顯示</vt:lpstr>
      <vt:lpstr>運動感測模組</vt:lpstr>
      <vt:lpstr>關於運動傳感模組</vt:lpstr>
      <vt:lpstr>關於運動感應晶片</vt:lpstr>
      <vt:lpstr>運動傳感模組設定</vt:lpstr>
      <vt:lpstr>獲取運動感應資料</vt:lpstr>
      <vt:lpstr>獲取運動感應資料</vt:lpstr>
      <vt:lpstr>運動控制LED燈屏</vt:lpstr>
      <vt:lpstr>PowerPoint 演示文稿</vt:lpstr>
      <vt:lpstr>PowerPoint 演示文稿</vt:lpstr>
      <vt:lpstr>PowerPoint 演示文稿</vt:lpstr>
      <vt:lpstr>藍牙通信模組</vt:lpstr>
      <vt:lpstr>關於藍牙通信模組</vt:lpstr>
      <vt:lpstr>藍牙通信模組設定</vt:lpstr>
      <vt:lpstr>藍牙通信訊號接收</vt:lpstr>
      <vt:lpstr>藍牙控制小車</vt:lpstr>
      <vt:lpstr>藍牙控制小車</vt:lpstr>
      <vt:lpstr>轉接模組</vt:lpstr>
      <vt:lpstr>關於轉接模組</vt:lpstr>
      <vt:lpstr>關於資料引腳</vt:lpstr>
      <vt:lpstr>關於模擬引腳</vt:lpstr>
      <vt:lpstr>連接紅外距離感測器</vt:lpstr>
      <vt:lpstr>連接紅外距離感測器</vt:lpstr>
      <vt:lpstr>連接紅外距離感測器</vt:lpstr>
      <vt:lpstr>連接紅外距離感測器</vt:lpstr>
      <vt:lpstr>連接紅外距離感測器</vt:lpstr>
      <vt:lpstr>連接超聲波感測器</vt:lpstr>
      <vt:lpstr>連接超聲波感測器</vt:lpstr>
      <vt:lpstr>連接超聲波感測器</vt:lpstr>
      <vt:lpstr>連接超聲波感測器</vt:lpstr>
      <vt:lpstr>連接超聲波感測器</vt:lpstr>
      <vt:lpstr>(補充)電子模組組合玩法</vt:lpstr>
      <vt:lpstr>環境傳感模組 + LED 燈屏模組</vt:lpstr>
      <vt:lpstr>相關模組</vt:lpstr>
      <vt:lpstr>環境感應與燈光控制</vt:lpstr>
      <vt:lpstr>LED燈屏模組 + 藍牙通信模組</vt:lpstr>
      <vt:lpstr>相關模組</vt:lpstr>
      <vt:lpstr>藍牙控制LED燈</vt:lpstr>
      <vt:lpstr>舵機轉接模組 + 藍牙通信模組 </vt:lpstr>
      <vt:lpstr>相關模組</vt:lpstr>
      <vt:lpstr>藍牙控制機械臂</vt:lpstr>
      <vt:lpstr>轉接模組 + 電機驅動模組</vt:lpstr>
      <vt:lpstr>相關模組</vt:lpstr>
      <vt:lpstr>避障小車控制</vt:lpstr>
      <vt:lpstr>Q&amp;A  Send your question to it@cocorobo.hk for support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CocoMod 電子模組及 CocoBlockly 使用教學</dc:title>
  <dc:creator>ST</dc:creator>
  <cp:lastModifiedBy>ST</cp:lastModifiedBy>
  <cp:revision>229</cp:revision>
  <dcterms:modified xsi:type="dcterms:W3CDTF">2018-07-23T12:09:37Z</dcterms:modified>
</cp:coreProperties>
</file>